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56" r:id="rId2"/>
    <p:sldId id="282" r:id="rId3"/>
    <p:sldId id="257" r:id="rId4"/>
    <p:sldId id="258" r:id="rId5"/>
    <p:sldId id="259" r:id="rId6"/>
    <p:sldId id="283" r:id="rId7"/>
    <p:sldId id="284" r:id="rId8"/>
    <p:sldId id="261" r:id="rId9"/>
    <p:sldId id="260" r:id="rId10"/>
    <p:sldId id="262" r:id="rId11"/>
    <p:sldId id="263" r:id="rId12"/>
    <p:sldId id="279" r:id="rId13"/>
    <p:sldId id="266" r:id="rId14"/>
    <p:sldId id="264" r:id="rId15"/>
    <p:sldId id="265" r:id="rId16"/>
    <p:sldId id="281" r:id="rId17"/>
    <p:sldId id="268" r:id="rId18"/>
    <p:sldId id="269" r:id="rId19"/>
    <p:sldId id="267" r:id="rId20"/>
    <p:sldId id="270" r:id="rId21"/>
    <p:sldId id="271" r:id="rId22"/>
    <p:sldId id="286" r:id="rId23"/>
    <p:sldId id="277" r:id="rId24"/>
    <p:sldId id="285" r:id="rId25"/>
    <p:sldId id="280" r:id="rId26"/>
    <p:sldId id="272" r:id="rId27"/>
    <p:sldId id="278" r:id="rId28"/>
    <p:sldId id="273" r:id="rId29"/>
    <p:sldId id="274" r:id="rId30"/>
    <p:sldId id="275" r:id="rId31"/>
    <p:sldId id="276"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1022F"/>
    <a:srgbClr val="160223"/>
    <a:srgbClr val="2C0346"/>
    <a:srgbClr val="3F003F"/>
    <a:srgbClr val="FFFF99"/>
    <a:srgbClr val="00003F"/>
    <a:srgbClr val="0000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7" d="100"/>
          <a:sy n="87" d="100"/>
        </p:scale>
        <p:origin x="-1020"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image" Target="../media/image9.wmf"/><Relationship Id="rId1" Type="http://schemas.openxmlformats.org/officeDocument/2006/relationships/image" Target="../media/image8.wmf"/><Relationship Id="rId5" Type="http://schemas.openxmlformats.org/officeDocument/2006/relationships/image" Target="../media/image12.wmf"/><Relationship Id="rId4" Type="http://schemas.openxmlformats.org/officeDocument/2006/relationships/image" Target="../media/image11.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image" Target="../media/image14.wmf"/><Relationship Id="rId1" Type="http://schemas.openxmlformats.org/officeDocument/2006/relationships/image" Target="../media/image13.wmf"/><Relationship Id="rId5" Type="http://schemas.openxmlformats.org/officeDocument/2006/relationships/image" Target="../media/image17.wmf"/><Relationship Id="rId4" Type="http://schemas.openxmlformats.org/officeDocument/2006/relationships/image" Target="../media/image16.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image" Target="../media/image19.wmf"/><Relationship Id="rId1" Type="http://schemas.openxmlformats.org/officeDocument/2006/relationships/image" Target="../media/image18.wmf"/><Relationship Id="rId4" Type="http://schemas.openxmlformats.org/officeDocument/2006/relationships/image" Target="../media/image21.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image" Target="../media/image23.wmf"/><Relationship Id="rId1" Type="http://schemas.openxmlformats.org/officeDocument/2006/relationships/image" Target="../media/image22.wmf"/><Relationship Id="rId6" Type="http://schemas.openxmlformats.org/officeDocument/2006/relationships/image" Target="../media/image27.wmf"/><Relationship Id="rId5" Type="http://schemas.openxmlformats.org/officeDocument/2006/relationships/image" Target="../media/image26.wmf"/><Relationship Id="rId4" Type="http://schemas.openxmlformats.org/officeDocument/2006/relationships/image" Target="../media/image25.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29.wmf"/><Relationship Id="rId1" Type="http://schemas.openxmlformats.org/officeDocument/2006/relationships/image" Target="../media/image28.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32.wmf"/><Relationship Id="rId2" Type="http://schemas.openxmlformats.org/officeDocument/2006/relationships/image" Target="../media/image31.wmf"/><Relationship Id="rId1" Type="http://schemas.openxmlformats.org/officeDocument/2006/relationships/image" Target="../media/image30.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35.wmf"/><Relationship Id="rId2" Type="http://schemas.openxmlformats.org/officeDocument/2006/relationships/image" Target="../media/image34.wmf"/><Relationship Id="rId1" Type="http://schemas.openxmlformats.org/officeDocument/2006/relationships/image" Target="../media/image33.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38.wmf"/><Relationship Id="rId2" Type="http://schemas.openxmlformats.org/officeDocument/2006/relationships/image" Target="../media/image37.wmf"/><Relationship Id="rId1" Type="http://schemas.openxmlformats.org/officeDocument/2006/relationships/image" Target="../media/image36.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41.wmf"/><Relationship Id="rId2" Type="http://schemas.openxmlformats.org/officeDocument/2006/relationships/image" Target="../media/image40.wmf"/><Relationship Id="rId1" Type="http://schemas.openxmlformats.org/officeDocument/2006/relationships/image" Target="../media/image39.wmf"/><Relationship Id="rId6" Type="http://schemas.openxmlformats.org/officeDocument/2006/relationships/image" Target="../media/image44.wmf"/><Relationship Id="rId5" Type="http://schemas.openxmlformats.org/officeDocument/2006/relationships/image" Target="../media/image43.wmf"/><Relationship Id="rId4" Type="http://schemas.openxmlformats.org/officeDocument/2006/relationships/image" Target="../media/image42.wmf"/></Relationships>
</file>

<file path=ppt/drawings/_rels/vmlDrawing10.vml.rels><?xml version="1.0" encoding="UTF-8" standalone="yes"?>
<Relationships xmlns="http://schemas.openxmlformats.org/package/2006/relationships"><Relationship Id="rId2" Type="http://schemas.openxmlformats.org/officeDocument/2006/relationships/image" Target="../media/image46.wmf"/><Relationship Id="rId1" Type="http://schemas.openxmlformats.org/officeDocument/2006/relationships/image" Target="../media/image45.w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49.wmf"/><Relationship Id="rId2" Type="http://schemas.openxmlformats.org/officeDocument/2006/relationships/image" Target="../media/image48.wmf"/><Relationship Id="rId1" Type="http://schemas.openxmlformats.org/officeDocument/2006/relationships/image" Target="../media/image47.wmf"/><Relationship Id="rId4" Type="http://schemas.openxmlformats.org/officeDocument/2006/relationships/image" Target="../media/image50.wmf"/></Relationships>
</file>

<file path=ppt/drawings/_rels/vmlDrawing12.vml.rels><?xml version="1.0" encoding="UTF-8" standalone="yes"?>
<Relationships xmlns="http://schemas.openxmlformats.org/package/2006/relationships"><Relationship Id="rId3" Type="http://schemas.openxmlformats.org/officeDocument/2006/relationships/image" Target="../media/image53.wmf"/><Relationship Id="rId2" Type="http://schemas.openxmlformats.org/officeDocument/2006/relationships/image" Target="../media/image52.wmf"/><Relationship Id="rId1" Type="http://schemas.openxmlformats.org/officeDocument/2006/relationships/image" Target="../media/image51.wmf"/></Relationships>
</file>

<file path=ppt/drawings/_rels/vmlDrawing13.vml.rels><?xml version="1.0" encoding="UTF-8" standalone="yes"?>
<Relationships xmlns="http://schemas.openxmlformats.org/package/2006/relationships"><Relationship Id="rId2" Type="http://schemas.openxmlformats.org/officeDocument/2006/relationships/image" Target="../media/image55.wmf"/><Relationship Id="rId1" Type="http://schemas.openxmlformats.org/officeDocument/2006/relationships/image" Target="../media/image54.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56.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57.wmf"/></Relationships>
</file>

<file path=ppt/drawings/_rels/vmlDrawing16.vml.rels><?xml version="1.0" encoding="UTF-8" standalone="yes"?>
<Relationships xmlns="http://schemas.openxmlformats.org/package/2006/relationships"><Relationship Id="rId2" Type="http://schemas.openxmlformats.org/officeDocument/2006/relationships/image" Target="../media/image59.wmf"/><Relationship Id="rId1" Type="http://schemas.openxmlformats.org/officeDocument/2006/relationships/image" Target="../media/image58.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58.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923F3DE-CED1-42E5-A5FD-CAD035116CF7}" type="datetimeFigureOut">
              <a:rPr lang="en-CA" smtClean="0"/>
              <a:t>2020-09-23</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5214D9A-5ABC-4BF5-B2F3-02AAC06162A4}" type="slidenum">
              <a:rPr lang="en-CA" smtClean="0"/>
              <a:t>‹#›</a:t>
            </a:fld>
            <a:endParaRPr lang="en-CA"/>
          </a:p>
        </p:txBody>
      </p:sp>
    </p:spTree>
    <p:extLst>
      <p:ext uri="{BB962C8B-B14F-4D97-AF65-F5344CB8AC3E}">
        <p14:creationId xmlns:p14="http://schemas.microsoft.com/office/powerpoint/2010/main" val="33162486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35375"/>
            <a:ext cx="7772400" cy="1470025"/>
          </a:xfrm>
        </p:spPr>
        <p:txBody>
          <a:bodyPr/>
          <a:lstStyle>
            <a:lvl1pPr>
              <a:defRPr b="1"/>
            </a:lvl1pPr>
          </a:lstStyle>
          <a:p>
            <a:r>
              <a:rPr lang="en-US" smtClean="0"/>
              <a:t>Click to edit Master title style</a:t>
            </a:r>
            <a:endParaRPr lang="en-CA"/>
          </a:p>
        </p:txBody>
      </p:sp>
      <p:sp>
        <p:nvSpPr>
          <p:cNvPr id="11" name="Text Box 14"/>
          <p:cNvSpPr txBox="1">
            <a:spLocks noChangeArrowheads="1"/>
          </p:cNvSpPr>
          <p:nvPr userDrawn="1"/>
        </p:nvSpPr>
        <p:spPr bwMode="auto">
          <a:xfrm>
            <a:off x="2286000" y="641092"/>
            <a:ext cx="6553200" cy="40008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nchor="ctr">
            <a:spAutoFit/>
          </a:bodyPr>
          <a:lstStyle/>
          <a:p>
            <a:pPr algn="ctr" fontAlgn="auto">
              <a:spcBef>
                <a:spcPts val="0"/>
              </a:spcBef>
              <a:spcAft>
                <a:spcPts val="0"/>
              </a:spcAft>
              <a:defRPr/>
            </a:pPr>
            <a:r>
              <a:rPr lang="en-US" sz="2000" cap="small" baseline="0" dirty="0" smtClean="0">
                <a:solidFill>
                  <a:schemeClr val="bg1"/>
                </a:solidFill>
                <a:latin typeface="Constantia" panose="02030602050306030303" pitchFamily="18" charset="0"/>
                <a:cs typeface="Arial" pitchFamily="34" charset="0"/>
              </a:rPr>
              <a:t>Ne 112</a:t>
            </a:r>
            <a:r>
              <a:rPr lang="en-US" sz="2000" dirty="0" smtClean="0">
                <a:solidFill>
                  <a:schemeClr val="bg1"/>
                </a:solidFill>
                <a:latin typeface="Georgia" panose="02040502050405020303" pitchFamily="18" charset="0"/>
                <a:cs typeface="Arial" pitchFamily="34" charset="0"/>
              </a:rPr>
              <a:t> </a:t>
            </a:r>
            <a:r>
              <a:rPr lang="en-US" sz="2000" i="1" dirty="0" smtClean="0">
                <a:solidFill>
                  <a:schemeClr val="bg1"/>
                </a:solidFill>
                <a:latin typeface="Georgia" panose="02040502050405020303" pitchFamily="18" charset="0"/>
                <a:cs typeface="Arial" pitchFamily="34" charset="0"/>
              </a:rPr>
              <a:t>Linear algebra for nanotechnology engineering</a:t>
            </a:r>
            <a:endParaRPr lang="en-US" sz="2000" i="1" dirty="0">
              <a:solidFill>
                <a:schemeClr val="bg1"/>
              </a:solidFill>
              <a:latin typeface="Georgia" panose="02040502050405020303" pitchFamily="18" charset="0"/>
              <a:cs typeface="Arial" pitchFamily="34" charset="0"/>
            </a:endParaRPr>
          </a:p>
        </p:txBody>
      </p:sp>
      <p:sp>
        <p:nvSpPr>
          <p:cNvPr id="12" name="Text Box 14"/>
          <p:cNvSpPr txBox="1">
            <a:spLocks noChangeArrowheads="1"/>
          </p:cNvSpPr>
          <p:nvPr userDrawn="1"/>
        </p:nvSpPr>
        <p:spPr bwMode="auto">
          <a:xfrm>
            <a:off x="4724400" y="5758413"/>
            <a:ext cx="3886200" cy="74479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spAutoFit/>
          </a:bodyPr>
          <a:lstStyle/>
          <a:p>
            <a:pPr defTabSz="457112">
              <a:spcBef>
                <a:spcPct val="20000"/>
              </a:spcBef>
              <a:defRPr/>
            </a:pPr>
            <a:r>
              <a:rPr lang="en-US" sz="1600" b="0" kern="0" dirty="0" smtClean="0">
                <a:solidFill>
                  <a:schemeClr val="bg1"/>
                </a:solidFill>
                <a:latin typeface="Georgia" panose="02040502050405020303" pitchFamily="18" charset="0"/>
                <a:ea typeface="ＭＳ Ｐゴシック" charset="-128"/>
                <a:cs typeface="Arial" pitchFamily="34" charset="0"/>
              </a:rPr>
              <a:t>Douglas </a:t>
            </a:r>
            <a:r>
              <a:rPr lang="en-US" sz="1600" b="0" kern="0" dirty="0">
                <a:solidFill>
                  <a:schemeClr val="bg1"/>
                </a:solidFill>
                <a:latin typeface="Georgia" panose="02040502050405020303" pitchFamily="18" charset="0"/>
                <a:ea typeface="ＭＳ Ｐゴシック" charset="-128"/>
                <a:cs typeface="Arial" pitchFamily="34" charset="0"/>
              </a:rPr>
              <a:t>Wilhelm Harder, </a:t>
            </a:r>
            <a:r>
              <a:rPr lang="en-US" sz="1600" b="0" kern="0" dirty="0" smtClean="0">
                <a:solidFill>
                  <a:schemeClr val="bg1"/>
                </a:solidFill>
                <a:latin typeface="Georgia" panose="02040502050405020303" pitchFamily="18" charset="0"/>
                <a:ea typeface="ＭＳ Ｐゴシック" charset="-128"/>
                <a:cs typeface="Arial" pitchFamily="34" charset="0"/>
              </a:rPr>
              <a:t>LEL, </a:t>
            </a:r>
            <a:r>
              <a:rPr lang="en-US" sz="1600" b="0" kern="0" dirty="0" err="1" smtClean="0">
                <a:solidFill>
                  <a:schemeClr val="bg1"/>
                </a:solidFill>
                <a:latin typeface="Georgia" panose="02040502050405020303" pitchFamily="18" charset="0"/>
                <a:ea typeface="ＭＳ Ｐゴシック" charset="-128"/>
                <a:cs typeface="Arial" pitchFamily="34" charset="0"/>
              </a:rPr>
              <a:t>M.Math</a:t>
            </a:r>
            <a:r>
              <a:rPr lang="en-US" sz="1600" b="0" kern="0" dirty="0" smtClean="0">
                <a:solidFill>
                  <a:schemeClr val="bg1"/>
                </a:solidFill>
                <a:latin typeface="Georgia" panose="02040502050405020303" pitchFamily="18" charset="0"/>
                <a:ea typeface="ＭＳ Ｐゴシック" charset="-128"/>
                <a:cs typeface="Arial" pitchFamily="34" charset="0"/>
              </a:rPr>
              <a:t>.</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dwharder@uwaterloo.ca</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dwharder@gmail.com</a:t>
            </a:r>
            <a:endParaRPr lang="en-US" sz="1050" kern="0" dirty="0">
              <a:solidFill>
                <a:schemeClr val="bg1"/>
              </a:solidFill>
              <a:latin typeface="Georgia" panose="02040502050405020303" pitchFamily="18" charset="0"/>
              <a:ea typeface="ＭＳ Ｐゴシック" charset="-128"/>
              <a:cs typeface="Arial" pitchFamily="34" charset="0"/>
            </a:endParaRPr>
          </a:p>
        </p:txBody>
      </p:sp>
      <p:pic>
        <p:nvPicPr>
          <p:cNvPr id="13"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251520" y="6257914"/>
            <a:ext cx="1272512" cy="411446"/>
          </a:xfrm>
          <a:prstGeom prst="rect">
            <a:avLst/>
          </a:prstGeom>
          <a:noFill/>
          <a:ln w="9525">
            <a:noFill/>
            <a:miter lim="800000"/>
            <a:headEnd/>
            <a:tailEnd/>
          </a:ln>
        </p:spPr>
      </p:pic>
      <p:pic>
        <p:nvPicPr>
          <p:cNvPr id="14"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511" y="-27384"/>
            <a:ext cx="2699345"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descr="C:\Users\Douglas\Desktop\mcpl.png"/>
          <p:cNvPicPr>
            <a:picLocks noChangeAspect="1" noChangeArrowheads="1"/>
          </p:cNvPicPr>
          <p:nvPr userDrawn="1"/>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629728" y="6089233"/>
            <a:ext cx="304800" cy="298449"/>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Douglas\Desktop\linc.gif"/>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37220" y="5410200"/>
            <a:ext cx="274922" cy="353348"/>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Douglas\Desktop\Intelligence_Branch_(Canadian_Forces)_badge.png"/>
          <p:cNvPicPr>
            <a:picLocks noChangeAspect="1" noChangeArrowheads="1"/>
          </p:cNvPicPr>
          <p:nvPr userDrawn="1"/>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662834" y="380301"/>
            <a:ext cx="271006" cy="34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6711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ea typeface="Cambria" panose="02040503050406030204" pitchFamily="18" charset="0"/>
              </a:defRPr>
            </a:lvl1pPr>
          </a:lstStyle>
          <a:p>
            <a:r>
              <a:rPr lang="en-US" dirty="0" smtClean="0"/>
              <a:t>Click to edit Master title style</a:t>
            </a:r>
            <a:endParaRPr lang="en-CA" dirty="0"/>
          </a:p>
        </p:txBody>
      </p:sp>
      <p:sp>
        <p:nvSpPr>
          <p:cNvPr id="3" name="Content Placeholder 2"/>
          <p:cNvSpPr>
            <a:spLocks noGrp="1"/>
          </p:cNvSpPr>
          <p:nvPr>
            <p:ph idx="1"/>
          </p:nvPr>
        </p:nvSpPr>
        <p:spPr/>
        <p:txBody>
          <a:bodyPr/>
          <a:lstStyle>
            <a:lvl1pPr>
              <a:defRPr>
                <a:latin typeface="Cambria" panose="02040503050406030204" pitchFamily="18" charset="0"/>
                <a:ea typeface="Cambria" panose="02040503050406030204" pitchFamily="18" charset="0"/>
              </a:defRPr>
            </a:lvl1pPr>
            <a:lvl2pPr>
              <a:defRPr>
                <a:latin typeface="Cambria" panose="02040503050406030204" pitchFamily="18" charset="0"/>
                <a:ea typeface="Cambria" panose="02040503050406030204" pitchFamily="18" charset="0"/>
              </a:defRPr>
            </a:lvl2pPr>
            <a:lvl3pPr>
              <a:defRPr>
                <a:latin typeface="Cambria" panose="02040503050406030204" pitchFamily="18" charset="0"/>
                <a:ea typeface="Cambria" panose="02040503050406030204" pitchFamily="18" charset="0"/>
              </a:defRPr>
            </a:lvl3pPr>
            <a:lvl4pPr>
              <a:defRPr>
                <a:latin typeface="Cambria" panose="02040503050406030204" pitchFamily="18" charset="0"/>
                <a:ea typeface="Cambria" panose="02040503050406030204" pitchFamily="18" charset="0"/>
              </a:defRPr>
            </a:lvl4pPr>
            <a:lvl5pPr>
              <a:defRPr>
                <a:latin typeface="Cambria" panose="02040503050406030204" pitchFamily="18" charset="0"/>
                <a:ea typeface="Cambria" panose="02040503050406030204" pitchFamily="18"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11"/>
          </p:nvPr>
        </p:nvSpPr>
        <p:spPr/>
        <p:txBody>
          <a:bodyPr/>
          <a:lstStyle>
            <a:lvl1pPr>
              <a:defRPr>
                <a:latin typeface="Bookman Old Style" panose="02050604050505020204" pitchFamily="18" charset="0"/>
              </a:defRPr>
            </a:lvl1pPr>
          </a:lstStyle>
          <a:p>
            <a:r>
              <a:rPr lang="en-CA" smtClean="0"/>
              <a:t>Field axioms</a:t>
            </a:r>
            <a:endParaRPr lang="en-CA"/>
          </a:p>
        </p:txBody>
      </p:sp>
      <p:sp>
        <p:nvSpPr>
          <p:cNvPr id="6" name="Slide Number Placeholder 5"/>
          <p:cNvSpPr>
            <a:spLocks noGrp="1"/>
          </p:cNvSpPr>
          <p:nvPr>
            <p:ph type="sldNum" sz="quarter" idx="12"/>
          </p:nvPr>
        </p:nvSpPr>
        <p:spPr/>
        <p:txBody>
          <a:bodyPr/>
          <a:lstStyle>
            <a:lvl1pPr>
              <a:defRPr>
                <a:latin typeface="Bookman Old Style" panose="02050604050505020204" pitchFamily="18" charset="0"/>
              </a:defRPr>
            </a:lvl1pPr>
          </a:lstStyle>
          <a:p>
            <a:fld id="{42EF6DC8-DA9C-4533-8A40-BB00A2545AF8}" type="slidenum">
              <a:rPr lang="en-CA" smtClean="0"/>
              <a:pPr/>
              <a:t>‹#›</a:t>
            </a:fld>
            <a:endParaRPr lang="en-CA"/>
          </a:p>
        </p:txBody>
      </p:sp>
    </p:spTree>
    <p:extLst>
      <p:ext uri="{BB962C8B-B14F-4D97-AF65-F5344CB8AC3E}">
        <p14:creationId xmlns:p14="http://schemas.microsoft.com/office/powerpoint/2010/main" val="354927941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FFF9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p:txBody>
          <a:bodyPr/>
          <a:lstStyle/>
          <a:p>
            <a:r>
              <a:rPr lang="en-CA" smtClean="0"/>
              <a:t>Field axioms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50287975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6" name="Footer Placeholder 5"/>
          <p:cNvSpPr>
            <a:spLocks noGrp="1"/>
          </p:cNvSpPr>
          <p:nvPr>
            <p:ph type="ftr" sz="quarter" idx="11"/>
          </p:nvPr>
        </p:nvSpPr>
        <p:spPr/>
        <p:txBody>
          <a:bodyPr/>
          <a:lstStyle/>
          <a:p>
            <a:r>
              <a:rPr lang="en-CA" smtClean="0"/>
              <a:t>Field axioms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8419518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8" name="Footer Placeholder 7"/>
          <p:cNvSpPr>
            <a:spLocks noGrp="1"/>
          </p:cNvSpPr>
          <p:nvPr>
            <p:ph type="ftr" sz="quarter" idx="11"/>
          </p:nvPr>
        </p:nvSpPr>
        <p:spPr/>
        <p:txBody>
          <a:bodyPr/>
          <a:lstStyle/>
          <a:p>
            <a:r>
              <a:rPr lang="en-CA" smtClean="0"/>
              <a:t>Field axioms</a:t>
            </a:r>
            <a:endParaRPr lang="en-CA"/>
          </a:p>
        </p:txBody>
      </p:sp>
      <p:sp>
        <p:nvSpPr>
          <p:cNvPr id="9" name="Slide Number Placeholder 8"/>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401949602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4" name="Footer Placeholder 3"/>
          <p:cNvSpPr>
            <a:spLocks noGrp="1"/>
          </p:cNvSpPr>
          <p:nvPr>
            <p:ph type="ftr" sz="quarter" idx="11"/>
          </p:nvPr>
        </p:nvSpPr>
        <p:spPr/>
        <p:txBody>
          <a:bodyPr/>
          <a:lstStyle/>
          <a:p>
            <a:r>
              <a:rPr lang="en-CA" smtClean="0"/>
              <a:t>Field axioms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5962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CA" smtClean="0"/>
              <a:t>Field axioms</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91971450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Field axioms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18722262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Field axioms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4450172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Field axioms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907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Field axioms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388548611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3"/>
          </p:nvPr>
        </p:nvSpPr>
        <p:spPr>
          <a:xfrm>
            <a:off x="3505200" y="76200"/>
            <a:ext cx="4800600" cy="365125"/>
          </a:xfrm>
          <a:prstGeom prst="rect">
            <a:avLst/>
          </a:prstGeom>
        </p:spPr>
        <p:txBody>
          <a:bodyPr vert="horz" lIns="91440" tIns="45720" rIns="91440" bIns="45720" rtlCol="0" anchor="ctr"/>
          <a:lstStyle>
            <a:lvl1pPr algn="r">
              <a:defRPr sz="1600" b="0">
                <a:solidFill>
                  <a:schemeClr val="bg1"/>
                </a:solidFill>
                <a:latin typeface="Times New Roman" panose="02020603050405020304" pitchFamily="18" charset="0"/>
                <a:cs typeface="Times New Roman" panose="02020603050405020304" pitchFamily="18" charset="0"/>
              </a:defRPr>
            </a:lvl1pPr>
          </a:lstStyle>
          <a:p>
            <a:r>
              <a:rPr lang="en-CA" smtClean="0"/>
              <a:t>Field axioms</a:t>
            </a:r>
            <a:endParaRPr lang="en-CA" dirty="0"/>
          </a:p>
        </p:txBody>
      </p:sp>
      <p:sp>
        <p:nvSpPr>
          <p:cNvPr id="6" name="Slide Number Placeholder 5"/>
          <p:cNvSpPr>
            <a:spLocks noGrp="1"/>
          </p:cNvSpPr>
          <p:nvPr>
            <p:ph type="sldNum" sz="quarter" idx="4"/>
          </p:nvPr>
        </p:nvSpPr>
        <p:spPr>
          <a:xfrm>
            <a:off x="7620000" y="6356350"/>
            <a:ext cx="1066800" cy="365125"/>
          </a:xfrm>
          <a:prstGeom prst="rect">
            <a:avLst/>
          </a:prstGeom>
        </p:spPr>
        <p:txBody>
          <a:bodyPr vert="horz" lIns="91440" tIns="45720" rIns="91440" bIns="45720" rtlCol="0" anchor="ctr"/>
          <a:lstStyle>
            <a:lvl1pPr algn="r">
              <a:defRPr sz="1200" b="0">
                <a:solidFill>
                  <a:schemeClr val="bg1"/>
                </a:solidFill>
                <a:latin typeface="Times New Roman" panose="02020603050405020304" pitchFamily="18" charset="0"/>
                <a:cs typeface="Times New Roman" panose="02020603050405020304" pitchFamily="18" charset="0"/>
              </a:defRPr>
            </a:lvl1pPr>
          </a:lstStyle>
          <a:p>
            <a:fld id="{42EF6DC8-DA9C-4533-8A40-BB00A2545AF8}" type="slidenum">
              <a:rPr lang="en-CA" smtClean="0"/>
              <a:pPr/>
              <a:t>‹#›</a:t>
            </a:fld>
            <a:endParaRPr lang="en-CA"/>
          </a:p>
        </p:txBody>
      </p:sp>
      <p:pic>
        <p:nvPicPr>
          <p:cNvPr id="7" name="Picture 3"/>
          <p:cNvPicPr>
            <a:picLocks noChangeAspect="1" noChangeArrowheads="1"/>
          </p:cNvPicPr>
          <p:nvPr userDrawn="1"/>
        </p:nvPicPr>
        <p:blipFill rotWithShape="1">
          <a:blip r:embed="rId14" cstate="print">
            <a:extLst>
              <a:ext uri="{28A0092B-C50C-407E-A947-70E740481C1C}">
                <a14:useLocalDpi xmlns:a14="http://schemas.microsoft.com/office/drawing/2010/main" val="0"/>
              </a:ext>
            </a:extLst>
          </a:blip>
          <a:srcRect r="75223"/>
          <a:stretch/>
        </p:blipFill>
        <p:spPr bwMode="auto">
          <a:xfrm>
            <a:off x="-36511" y="-27384"/>
            <a:ext cx="668809"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422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dt="0"/>
  <p:txStyles>
    <p:titleStyle>
      <a:lvl1pPr algn="ctr" defTabSz="914400" rtl="0" eaLnBrk="1" latinLnBrk="0" hangingPunct="1">
        <a:spcBef>
          <a:spcPct val="0"/>
        </a:spcBef>
        <a:buNone/>
        <a:defRPr sz="3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0.wmf"/><Relationship Id="rId3" Type="http://schemas.openxmlformats.org/officeDocument/2006/relationships/oleObject" Target="../embeddings/oleObject1.bin"/><Relationship Id="rId7" Type="http://schemas.openxmlformats.org/officeDocument/2006/relationships/oleObject" Target="../embeddings/oleObject3.bin"/><Relationship Id="rId12" Type="http://schemas.openxmlformats.org/officeDocument/2006/relationships/image" Target="../media/image12.w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9.wmf"/><Relationship Id="rId11" Type="http://schemas.openxmlformats.org/officeDocument/2006/relationships/oleObject" Target="../embeddings/oleObject5.bin"/><Relationship Id="rId5" Type="http://schemas.openxmlformats.org/officeDocument/2006/relationships/oleObject" Target="../embeddings/oleObject2.bin"/><Relationship Id="rId10" Type="http://schemas.openxmlformats.org/officeDocument/2006/relationships/image" Target="../media/image11.wmf"/><Relationship Id="rId4" Type="http://schemas.openxmlformats.org/officeDocument/2006/relationships/image" Target="../media/image8.wmf"/><Relationship Id="rId9" Type="http://schemas.openxmlformats.org/officeDocument/2006/relationships/oleObject" Target="../embeddings/oleObject4.bin"/></Relationships>
</file>

<file path=ppt/slides/_rels/slide4.xml.rels><?xml version="1.0" encoding="UTF-8" standalone="yes"?>
<Relationships xmlns="http://schemas.openxmlformats.org/package/2006/relationships"><Relationship Id="rId8" Type="http://schemas.openxmlformats.org/officeDocument/2006/relationships/image" Target="../media/image15.wmf"/><Relationship Id="rId3" Type="http://schemas.openxmlformats.org/officeDocument/2006/relationships/oleObject" Target="../embeddings/oleObject6.bin"/><Relationship Id="rId7" Type="http://schemas.openxmlformats.org/officeDocument/2006/relationships/oleObject" Target="../embeddings/oleObject8.bin"/><Relationship Id="rId12" Type="http://schemas.openxmlformats.org/officeDocument/2006/relationships/image" Target="../media/image17.wmf"/><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14.wmf"/><Relationship Id="rId11" Type="http://schemas.openxmlformats.org/officeDocument/2006/relationships/oleObject" Target="../embeddings/oleObject10.bin"/><Relationship Id="rId5" Type="http://schemas.openxmlformats.org/officeDocument/2006/relationships/oleObject" Target="../embeddings/oleObject7.bin"/><Relationship Id="rId10" Type="http://schemas.openxmlformats.org/officeDocument/2006/relationships/image" Target="../media/image16.wmf"/><Relationship Id="rId4" Type="http://schemas.openxmlformats.org/officeDocument/2006/relationships/image" Target="../media/image13.wmf"/><Relationship Id="rId9" Type="http://schemas.openxmlformats.org/officeDocument/2006/relationships/oleObject" Target="../embeddings/oleObject9.bin"/></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20.wmf"/><Relationship Id="rId3" Type="http://schemas.openxmlformats.org/officeDocument/2006/relationships/oleObject" Target="../embeddings/oleObject11.bin"/><Relationship Id="rId7" Type="http://schemas.openxmlformats.org/officeDocument/2006/relationships/oleObject" Target="../embeddings/oleObject13.bin"/><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19.wmf"/><Relationship Id="rId5" Type="http://schemas.openxmlformats.org/officeDocument/2006/relationships/oleObject" Target="../embeddings/oleObject12.bin"/><Relationship Id="rId10" Type="http://schemas.openxmlformats.org/officeDocument/2006/relationships/image" Target="../media/image21.wmf"/><Relationship Id="rId4" Type="http://schemas.openxmlformats.org/officeDocument/2006/relationships/image" Target="../media/image18.wmf"/><Relationship Id="rId9" Type="http://schemas.openxmlformats.org/officeDocument/2006/relationships/oleObject" Target="../embeddings/oleObject14.bin"/></Relationships>
</file>

<file path=ppt/slides/_rels/slide7.xml.rels><?xml version="1.0" encoding="UTF-8" standalone="yes"?>
<Relationships xmlns="http://schemas.openxmlformats.org/package/2006/relationships"><Relationship Id="rId8" Type="http://schemas.openxmlformats.org/officeDocument/2006/relationships/image" Target="../media/image24.wmf"/><Relationship Id="rId13" Type="http://schemas.openxmlformats.org/officeDocument/2006/relationships/oleObject" Target="../embeddings/oleObject20.bin"/><Relationship Id="rId3" Type="http://schemas.openxmlformats.org/officeDocument/2006/relationships/oleObject" Target="../embeddings/oleObject15.bin"/><Relationship Id="rId7" Type="http://schemas.openxmlformats.org/officeDocument/2006/relationships/oleObject" Target="../embeddings/oleObject17.bin"/><Relationship Id="rId12" Type="http://schemas.openxmlformats.org/officeDocument/2006/relationships/image" Target="../media/image26.wmf"/><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image" Target="../media/image23.wmf"/><Relationship Id="rId11" Type="http://schemas.openxmlformats.org/officeDocument/2006/relationships/oleObject" Target="../embeddings/oleObject19.bin"/><Relationship Id="rId5" Type="http://schemas.openxmlformats.org/officeDocument/2006/relationships/oleObject" Target="../embeddings/oleObject16.bin"/><Relationship Id="rId10" Type="http://schemas.openxmlformats.org/officeDocument/2006/relationships/image" Target="../media/image25.wmf"/><Relationship Id="rId4" Type="http://schemas.openxmlformats.org/officeDocument/2006/relationships/image" Target="../media/image22.wmf"/><Relationship Id="rId9" Type="http://schemas.openxmlformats.org/officeDocument/2006/relationships/oleObject" Target="../embeddings/oleObject18.bin"/><Relationship Id="rId14" Type="http://schemas.openxmlformats.org/officeDocument/2006/relationships/image" Target="../media/image27.w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image" Target="../media/image29.wmf"/><Relationship Id="rId5" Type="http://schemas.openxmlformats.org/officeDocument/2006/relationships/oleObject" Target="../embeddings/oleObject22.bin"/><Relationship Id="rId4" Type="http://schemas.openxmlformats.org/officeDocument/2006/relationships/image" Target="../media/image28.w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32.wmf"/><Relationship Id="rId3" Type="http://schemas.openxmlformats.org/officeDocument/2006/relationships/oleObject" Target="../embeddings/oleObject23.bin"/><Relationship Id="rId7" Type="http://schemas.openxmlformats.org/officeDocument/2006/relationships/oleObject" Target="../embeddings/oleObject25.bin"/><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image" Target="../media/image31.wmf"/><Relationship Id="rId5" Type="http://schemas.openxmlformats.org/officeDocument/2006/relationships/oleObject" Target="../embeddings/oleObject24.bin"/><Relationship Id="rId4" Type="http://schemas.openxmlformats.org/officeDocument/2006/relationships/image" Target="../media/image30.wmf"/></Relationships>
</file>

<file path=ppt/slides/_rels/slide12.xml.rels><?xml version="1.0" encoding="UTF-8" standalone="yes"?>
<Relationships xmlns="http://schemas.openxmlformats.org/package/2006/relationships"><Relationship Id="rId8" Type="http://schemas.openxmlformats.org/officeDocument/2006/relationships/image" Target="../media/image35.wmf"/><Relationship Id="rId3" Type="http://schemas.openxmlformats.org/officeDocument/2006/relationships/oleObject" Target="../embeddings/oleObject26.bin"/><Relationship Id="rId7" Type="http://schemas.openxmlformats.org/officeDocument/2006/relationships/oleObject" Target="../embeddings/oleObject28.bin"/><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image" Target="../media/image34.wmf"/><Relationship Id="rId5" Type="http://schemas.openxmlformats.org/officeDocument/2006/relationships/oleObject" Target="../embeddings/oleObject27.bin"/><Relationship Id="rId4" Type="http://schemas.openxmlformats.org/officeDocument/2006/relationships/image" Target="../media/image33.wmf"/></Relationships>
</file>

<file path=ppt/slides/_rels/slide13.xml.rels><?xml version="1.0" encoding="UTF-8" standalone="yes"?>
<Relationships xmlns="http://schemas.openxmlformats.org/package/2006/relationships"><Relationship Id="rId8" Type="http://schemas.openxmlformats.org/officeDocument/2006/relationships/image" Target="../media/image38.wmf"/><Relationship Id="rId3" Type="http://schemas.openxmlformats.org/officeDocument/2006/relationships/oleObject" Target="../embeddings/oleObject29.bin"/><Relationship Id="rId7" Type="http://schemas.openxmlformats.org/officeDocument/2006/relationships/oleObject" Target="../embeddings/oleObject31.bin"/><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image" Target="../media/image37.wmf"/><Relationship Id="rId5" Type="http://schemas.openxmlformats.org/officeDocument/2006/relationships/oleObject" Target="../embeddings/oleObject30.bin"/><Relationship Id="rId4" Type="http://schemas.openxmlformats.org/officeDocument/2006/relationships/image" Target="../media/image36.wmf"/><Relationship Id="rId9" Type="http://schemas.openxmlformats.org/officeDocument/2006/relationships/oleObject" Target="../embeddings/oleObject32.bin"/></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41.wmf"/><Relationship Id="rId13" Type="http://schemas.openxmlformats.org/officeDocument/2006/relationships/oleObject" Target="../embeddings/oleObject38.bin"/><Relationship Id="rId3" Type="http://schemas.openxmlformats.org/officeDocument/2006/relationships/oleObject" Target="../embeddings/oleObject33.bin"/><Relationship Id="rId7" Type="http://schemas.openxmlformats.org/officeDocument/2006/relationships/oleObject" Target="../embeddings/oleObject35.bin"/><Relationship Id="rId12" Type="http://schemas.openxmlformats.org/officeDocument/2006/relationships/image" Target="../media/image43.wmf"/><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image" Target="../media/image40.wmf"/><Relationship Id="rId11" Type="http://schemas.openxmlformats.org/officeDocument/2006/relationships/oleObject" Target="../embeddings/oleObject37.bin"/><Relationship Id="rId5" Type="http://schemas.openxmlformats.org/officeDocument/2006/relationships/oleObject" Target="../embeddings/oleObject34.bin"/><Relationship Id="rId10" Type="http://schemas.openxmlformats.org/officeDocument/2006/relationships/image" Target="../media/image42.wmf"/><Relationship Id="rId4" Type="http://schemas.openxmlformats.org/officeDocument/2006/relationships/image" Target="../media/image39.wmf"/><Relationship Id="rId9" Type="http://schemas.openxmlformats.org/officeDocument/2006/relationships/oleObject" Target="../embeddings/oleObject36.bin"/><Relationship Id="rId14" Type="http://schemas.openxmlformats.org/officeDocument/2006/relationships/image" Target="../media/image44.wmf"/></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39.bin"/><Relationship Id="rId2" Type="http://schemas.openxmlformats.org/officeDocument/2006/relationships/slideLayout" Target="../slideLayouts/slideLayout2.xml"/><Relationship Id="rId1" Type="http://schemas.openxmlformats.org/officeDocument/2006/relationships/vmlDrawing" Target="../drawings/vmlDrawing10.vml"/><Relationship Id="rId6" Type="http://schemas.openxmlformats.org/officeDocument/2006/relationships/image" Target="../media/image46.wmf"/><Relationship Id="rId5" Type="http://schemas.openxmlformats.org/officeDocument/2006/relationships/oleObject" Target="../embeddings/oleObject40.bin"/><Relationship Id="rId4" Type="http://schemas.openxmlformats.org/officeDocument/2006/relationships/image" Target="../media/image45.wmf"/></Relationships>
</file>

<file path=ppt/slides/_rels/slide17.xml.rels><?xml version="1.0" encoding="UTF-8" standalone="yes"?>
<Relationships xmlns="http://schemas.openxmlformats.org/package/2006/relationships"><Relationship Id="rId8" Type="http://schemas.openxmlformats.org/officeDocument/2006/relationships/image" Target="../media/image49.wmf"/><Relationship Id="rId3" Type="http://schemas.openxmlformats.org/officeDocument/2006/relationships/oleObject" Target="../embeddings/oleObject41.bin"/><Relationship Id="rId7" Type="http://schemas.openxmlformats.org/officeDocument/2006/relationships/oleObject" Target="../embeddings/oleObject43.bin"/><Relationship Id="rId2" Type="http://schemas.openxmlformats.org/officeDocument/2006/relationships/slideLayout" Target="../slideLayouts/slideLayout2.xml"/><Relationship Id="rId1" Type="http://schemas.openxmlformats.org/officeDocument/2006/relationships/vmlDrawing" Target="../drawings/vmlDrawing11.vml"/><Relationship Id="rId6" Type="http://schemas.openxmlformats.org/officeDocument/2006/relationships/image" Target="../media/image48.wmf"/><Relationship Id="rId5" Type="http://schemas.openxmlformats.org/officeDocument/2006/relationships/oleObject" Target="../embeddings/oleObject42.bin"/><Relationship Id="rId10" Type="http://schemas.openxmlformats.org/officeDocument/2006/relationships/image" Target="../media/image50.wmf"/><Relationship Id="rId4" Type="http://schemas.openxmlformats.org/officeDocument/2006/relationships/image" Target="../media/image47.wmf"/><Relationship Id="rId9" Type="http://schemas.openxmlformats.org/officeDocument/2006/relationships/oleObject" Target="../embeddings/oleObject44.bin"/></Relationships>
</file>

<file path=ppt/slides/_rels/slide18.xml.rels><?xml version="1.0" encoding="UTF-8" standalone="yes"?>
<Relationships xmlns="http://schemas.openxmlformats.org/package/2006/relationships"><Relationship Id="rId8" Type="http://schemas.openxmlformats.org/officeDocument/2006/relationships/image" Target="../media/image53.wmf"/><Relationship Id="rId3" Type="http://schemas.openxmlformats.org/officeDocument/2006/relationships/oleObject" Target="../embeddings/oleObject45.bin"/><Relationship Id="rId7" Type="http://schemas.openxmlformats.org/officeDocument/2006/relationships/oleObject" Target="../embeddings/oleObject47.bin"/><Relationship Id="rId2" Type="http://schemas.openxmlformats.org/officeDocument/2006/relationships/slideLayout" Target="../slideLayouts/slideLayout2.xml"/><Relationship Id="rId1" Type="http://schemas.openxmlformats.org/officeDocument/2006/relationships/vmlDrawing" Target="../drawings/vmlDrawing12.vml"/><Relationship Id="rId6" Type="http://schemas.openxmlformats.org/officeDocument/2006/relationships/image" Target="../media/image52.wmf"/><Relationship Id="rId5" Type="http://schemas.openxmlformats.org/officeDocument/2006/relationships/oleObject" Target="../embeddings/oleObject46.bin"/><Relationship Id="rId4" Type="http://schemas.openxmlformats.org/officeDocument/2006/relationships/image" Target="../media/image51.wmf"/></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48.bin"/><Relationship Id="rId2" Type="http://schemas.openxmlformats.org/officeDocument/2006/relationships/slideLayout" Target="../slideLayouts/slideLayout2.xml"/><Relationship Id="rId1" Type="http://schemas.openxmlformats.org/officeDocument/2006/relationships/vmlDrawing" Target="../drawings/vmlDrawing13.vml"/><Relationship Id="rId6" Type="http://schemas.openxmlformats.org/officeDocument/2006/relationships/image" Target="../media/image55.wmf"/><Relationship Id="rId5" Type="http://schemas.openxmlformats.org/officeDocument/2006/relationships/oleObject" Target="../embeddings/oleObject49.bin"/><Relationship Id="rId4" Type="http://schemas.openxmlformats.org/officeDocument/2006/relationships/image" Target="../media/image54.wmf"/></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50.bin"/><Relationship Id="rId2" Type="http://schemas.openxmlformats.org/officeDocument/2006/relationships/slideLayout" Target="../slideLayouts/slideLayout2.xml"/><Relationship Id="rId1" Type="http://schemas.openxmlformats.org/officeDocument/2006/relationships/vmlDrawing" Target="../drawings/vmlDrawing14.vml"/><Relationship Id="rId4" Type="http://schemas.openxmlformats.org/officeDocument/2006/relationships/image" Target="../media/image56.wmf"/></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51.bin"/><Relationship Id="rId2" Type="http://schemas.openxmlformats.org/officeDocument/2006/relationships/slideLayout" Target="../slideLayouts/slideLayout2.xml"/><Relationship Id="rId1" Type="http://schemas.openxmlformats.org/officeDocument/2006/relationships/vmlDrawing" Target="../drawings/vmlDrawing15.vml"/><Relationship Id="rId4" Type="http://schemas.openxmlformats.org/officeDocument/2006/relationships/image" Target="../media/image57.wm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52.bin"/><Relationship Id="rId2" Type="http://schemas.openxmlformats.org/officeDocument/2006/relationships/slideLayout" Target="../slideLayouts/slideLayout2.xml"/><Relationship Id="rId1" Type="http://schemas.openxmlformats.org/officeDocument/2006/relationships/vmlDrawing" Target="../drawings/vmlDrawing16.vml"/><Relationship Id="rId6" Type="http://schemas.openxmlformats.org/officeDocument/2006/relationships/image" Target="../media/image59.wmf"/><Relationship Id="rId5" Type="http://schemas.openxmlformats.org/officeDocument/2006/relationships/oleObject" Target="../embeddings/oleObject53.bin"/><Relationship Id="rId4" Type="http://schemas.openxmlformats.org/officeDocument/2006/relationships/image" Target="../media/image58.wmf"/></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54.bin"/><Relationship Id="rId2" Type="http://schemas.openxmlformats.org/officeDocument/2006/relationships/slideLayout" Target="../slideLayouts/slideLayout2.xml"/><Relationship Id="rId1" Type="http://schemas.openxmlformats.org/officeDocument/2006/relationships/vmlDrawing" Target="../drawings/vmlDrawing17.vml"/><Relationship Id="rId4" Type="http://schemas.openxmlformats.org/officeDocument/2006/relationships/image" Target="../media/image58.wm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2.xml"/><Relationship Id="rId4" Type="http://schemas.openxmlformats.org/officeDocument/2006/relationships/image" Target="../media/image62.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1.6.1 Field axioms</a:t>
            </a:r>
            <a:endParaRPr lang="en-CA" dirty="0"/>
          </a:p>
        </p:txBody>
      </p:sp>
      <p:sp>
        <p:nvSpPr>
          <p:cNvPr id="3" name="AutoShape 5" descr="File:L&amp;W Regt Badg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8" descr="https://army.ca/inf/linc.gi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10" descr="https://army.ca/inf/linc.gif"/>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Tree>
    <p:extLst>
      <p:ext uri="{BB962C8B-B14F-4D97-AF65-F5344CB8AC3E}">
        <p14:creationId xmlns:p14="http://schemas.microsoft.com/office/powerpoint/2010/main" val="65684797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In this topic, we will</a:t>
            </a:r>
          </a:p>
          <a:p>
            <a:pPr lvl="1"/>
            <a:r>
              <a:rPr lang="en-US" dirty="0" smtClean="0"/>
              <a:t>Introduce the eight axioms for real numbers or </a:t>
            </a:r>
            <a:r>
              <a:rPr lang="en-US" i="1" dirty="0" smtClean="0"/>
              <a:t>fields</a:t>
            </a:r>
            <a:endParaRPr lang="en-US" dirty="0" smtClean="0"/>
          </a:p>
          <a:p>
            <a:pPr lvl="1"/>
            <a:r>
              <a:rPr lang="en-US" dirty="0" smtClean="0"/>
              <a:t>Observer that real and rational numbers satisfy these properties</a:t>
            </a:r>
          </a:p>
          <a:p>
            <a:pPr lvl="1"/>
            <a:r>
              <a:rPr lang="en-US" dirty="0" smtClean="0"/>
              <a:t>See other fields</a:t>
            </a:r>
          </a:p>
          <a:p>
            <a:pPr lvl="1"/>
            <a:r>
              <a:rPr lang="en-US" dirty="0" smtClean="0"/>
              <a:t>Deduce properties or theorems from these axioms</a:t>
            </a:r>
          </a:p>
          <a:p>
            <a:pPr lvl="1"/>
            <a:r>
              <a:rPr lang="en-US" dirty="0" smtClean="0"/>
              <a:t>Gain an understanding that intuitive properties transfer</a:t>
            </a:r>
          </a:p>
        </p:txBody>
      </p:sp>
      <p:sp>
        <p:nvSpPr>
          <p:cNvPr id="4" name="Footer Placeholder 3"/>
          <p:cNvSpPr>
            <a:spLocks noGrp="1"/>
          </p:cNvSpPr>
          <p:nvPr>
            <p:ph type="ftr" sz="quarter" idx="11"/>
          </p:nvPr>
        </p:nvSpPr>
        <p:spPr/>
        <p:txBody>
          <a:bodyPr/>
          <a:lstStyle/>
          <a:p>
            <a:r>
              <a:rPr lang="en-CA" smtClean="0"/>
              <a:t>Field axioms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2</a:t>
            </a:fld>
            <a:endParaRPr lang="en-CA"/>
          </a:p>
        </p:txBody>
      </p:sp>
    </p:spTree>
    <p:extLst>
      <p:ext uri="{BB962C8B-B14F-4D97-AF65-F5344CB8AC3E}">
        <p14:creationId xmlns:p14="http://schemas.microsoft.com/office/powerpoint/2010/main" val="283528354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Properties of the real numbers</a:t>
            </a:r>
            <a:endParaRPr lang="en-CA" dirty="0"/>
          </a:p>
        </p:txBody>
      </p:sp>
      <p:sp>
        <p:nvSpPr>
          <p:cNvPr id="3" name="Content Placeholder 2"/>
          <p:cNvSpPr>
            <a:spLocks noGrp="1"/>
          </p:cNvSpPr>
          <p:nvPr>
            <p:ph idx="1"/>
          </p:nvPr>
        </p:nvSpPr>
        <p:spPr/>
        <p:txBody>
          <a:bodyPr/>
          <a:lstStyle/>
          <a:p>
            <a:r>
              <a:rPr lang="en-US" dirty="0" smtClean="0"/>
              <a:t>The significant algebraic properties the reals are:</a:t>
            </a:r>
          </a:p>
          <a:p>
            <a:pPr marL="914400" lvl="1" indent="-457200">
              <a:buFont typeface="+mj-lt"/>
              <a:buAutoNum type="arabicPeriod"/>
            </a:pPr>
            <a:r>
              <a:rPr lang="en-US" dirty="0" smtClean="0"/>
              <a:t>The sum or product of two real numbers is still real</a:t>
            </a:r>
          </a:p>
          <a:p>
            <a:pPr lvl="2"/>
            <a:r>
              <a:rPr lang="en-US" dirty="0" smtClean="0"/>
              <a:t>I.e., they are </a:t>
            </a:r>
            <a:r>
              <a:rPr lang="en-US" i="1" dirty="0" smtClean="0"/>
              <a:t>closed </a:t>
            </a:r>
            <a:r>
              <a:rPr lang="en-US" dirty="0" smtClean="0"/>
              <a:t>under addition and multiplication</a:t>
            </a:r>
          </a:p>
          <a:p>
            <a:pPr marL="914400" lvl="1" indent="-457200">
              <a:buFont typeface="+mj-lt"/>
              <a:buAutoNum type="arabicPeriod"/>
            </a:pPr>
            <a:r>
              <a:rPr lang="en-US" dirty="0" smtClean="0"/>
              <a:t>Addition and multiplication are </a:t>
            </a:r>
            <a:r>
              <a:rPr lang="en-US" i="1" dirty="0" smtClean="0"/>
              <a:t>commutative</a:t>
            </a:r>
            <a:r>
              <a:rPr lang="en-US" dirty="0" smtClean="0"/>
              <a:t>,</a:t>
            </a:r>
          </a:p>
          <a:p>
            <a:pPr marL="457200" lvl="1" indent="0" algn="ctr">
              <a:buNone/>
            </a:pPr>
            <a:r>
              <a:rPr lang="en-US" dirty="0" smtClean="0"/>
              <a:t>and </a:t>
            </a:r>
          </a:p>
          <a:p>
            <a:pPr marL="914400" lvl="1" indent="-457200">
              <a:buFont typeface="+mj-lt"/>
              <a:buAutoNum type="arabicPeriod" startAt="3"/>
            </a:pPr>
            <a:r>
              <a:rPr lang="en-US" dirty="0" smtClean="0"/>
              <a:t>Addition and multiplication are </a:t>
            </a:r>
            <a:r>
              <a:rPr lang="en-US" i="1" dirty="0"/>
              <a:t>associative </a:t>
            </a:r>
            <a:r>
              <a:rPr lang="en-US" dirty="0" smtClean="0"/>
              <a:t>:</a:t>
            </a:r>
          </a:p>
          <a:p>
            <a:pPr marL="457200" lvl="1" indent="0" algn="ctr">
              <a:buNone/>
            </a:pPr>
            <a:r>
              <a:rPr lang="en-US" dirty="0" smtClean="0"/>
              <a:t>and</a:t>
            </a:r>
            <a:endParaRPr lang="en-US" dirty="0"/>
          </a:p>
          <a:p>
            <a:pPr marL="914400" lvl="1" indent="-457200">
              <a:buFont typeface="+mj-lt"/>
              <a:buAutoNum type="arabicPeriod" startAt="4"/>
            </a:pPr>
            <a:r>
              <a:rPr lang="en-US" dirty="0" smtClean="0"/>
              <a:t>Multiplication </a:t>
            </a:r>
            <a:r>
              <a:rPr lang="en-US" i="1" dirty="0" smtClean="0"/>
              <a:t>distributes</a:t>
            </a:r>
            <a:r>
              <a:rPr lang="en-US" dirty="0" smtClean="0"/>
              <a:t> over addition</a:t>
            </a:r>
          </a:p>
          <a:p>
            <a:pPr marL="971550" lvl="1" indent="-457200">
              <a:buFont typeface="+mj-lt"/>
              <a:buAutoNum type="arabicPeriod" startAt="4"/>
            </a:pPr>
            <a:endParaRPr lang="en-US" dirty="0"/>
          </a:p>
          <a:p>
            <a:pPr marL="914400" lvl="2" indent="0" algn="ctr">
              <a:buNone/>
            </a:pPr>
            <a:endParaRPr lang="en-CA" dirty="0"/>
          </a:p>
        </p:txBody>
      </p:sp>
      <p:graphicFrame>
        <p:nvGraphicFramePr>
          <p:cNvPr id="4" name="Object 3"/>
          <p:cNvGraphicFramePr>
            <a:graphicFrameLocks noChangeAspect="1"/>
          </p:cNvGraphicFramePr>
          <p:nvPr>
            <p:extLst>
              <p:ext uri="{D42A27DB-BD31-4B8C-83A1-F6EECF244321}">
                <p14:modId xmlns:p14="http://schemas.microsoft.com/office/powerpoint/2010/main" val="84030239"/>
              </p:ext>
            </p:extLst>
          </p:nvPr>
        </p:nvGraphicFramePr>
        <p:xfrm>
          <a:off x="2497138" y="3194050"/>
          <a:ext cx="1447800" cy="292100"/>
        </p:xfrm>
        <a:graphic>
          <a:graphicData uri="http://schemas.openxmlformats.org/presentationml/2006/ole">
            <mc:AlternateContent xmlns:mc="http://schemas.openxmlformats.org/markup-compatibility/2006">
              <mc:Choice xmlns:v="urn:schemas-microsoft-com:vml" Requires="v">
                <p:oleObj spid="_x0000_s1177" name="Equation" r:id="rId3" imgW="1447560" imgH="291960" progId="Equation.DSMT4">
                  <p:embed/>
                </p:oleObj>
              </mc:Choice>
              <mc:Fallback>
                <p:oleObj name="Equation" r:id="rId3" imgW="1447560" imgH="291960" progId="Equation.DSMT4">
                  <p:embed/>
                  <p:pic>
                    <p:nvPicPr>
                      <p:cNvPr id="0" name=""/>
                      <p:cNvPicPr/>
                      <p:nvPr/>
                    </p:nvPicPr>
                    <p:blipFill>
                      <a:blip r:embed="rId4"/>
                      <a:stretch>
                        <a:fillRect/>
                      </a:stretch>
                    </p:blipFill>
                    <p:spPr>
                      <a:xfrm>
                        <a:off x="2497138" y="3194050"/>
                        <a:ext cx="1447800" cy="292100"/>
                      </a:xfrm>
                      <a:prstGeom prst="rect">
                        <a:avLst/>
                      </a:prstGeom>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3902926216"/>
              </p:ext>
            </p:extLst>
          </p:nvPr>
        </p:nvGraphicFramePr>
        <p:xfrm>
          <a:off x="5600700" y="3194050"/>
          <a:ext cx="1244600" cy="292100"/>
        </p:xfrm>
        <a:graphic>
          <a:graphicData uri="http://schemas.openxmlformats.org/presentationml/2006/ole">
            <mc:AlternateContent xmlns:mc="http://schemas.openxmlformats.org/markup-compatibility/2006">
              <mc:Choice xmlns:v="urn:schemas-microsoft-com:vml" Requires="v">
                <p:oleObj spid="_x0000_s1178" name="Equation" r:id="rId5" imgW="1244520" imgH="291960" progId="Equation.DSMT4">
                  <p:embed/>
                </p:oleObj>
              </mc:Choice>
              <mc:Fallback>
                <p:oleObj name="Equation" r:id="rId5" imgW="1244520" imgH="291960" progId="Equation.DSMT4">
                  <p:embed/>
                  <p:pic>
                    <p:nvPicPr>
                      <p:cNvPr id="0" name=""/>
                      <p:cNvPicPr/>
                      <p:nvPr/>
                    </p:nvPicPr>
                    <p:blipFill>
                      <a:blip r:embed="rId6"/>
                      <a:stretch>
                        <a:fillRect/>
                      </a:stretch>
                    </p:blipFill>
                    <p:spPr>
                      <a:xfrm>
                        <a:off x="5600700" y="3194050"/>
                        <a:ext cx="1244600" cy="292100"/>
                      </a:xfrm>
                      <a:prstGeom prst="rect">
                        <a:avLst/>
                      </a:prstGeom>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2179392761"/>
              </p:ext>
            </p:extLst>
          </p:nvPr>
        </p:nvGraphicFramePr>
        <p:xfrm>
          <a:off x="1930052" y="3924822"/>
          <a:ext cx="2578100" cy="381000"/>
        </p:xfrm>
        <a:graphic>
          <a:graphicData uri="http://schemas.openxmlformats.org/presentationml/2006/ole">
            <mc:AlternateContent xmlns:mc="http://schemas.openxmlformats.org/markup-compatibility/2006">
              <mc:Choice xmlns:v="urn:schemas-microsoft-com:vml" Requires="v">
                <p:oleObj spid="_x0000_s1179" name="Equation" r:id="rId7" imgW="2577960" imgH="380880" progId="Equation.DSMT4">
                  <p:embed/>
                </p:oleObj>
              </mc:Choice>
              <mc:Fallback>
                <p:oleObj name="Equation" r:id="rId7" imgW="2577960" imgH="380880" progId="Equation.DSMT4">
                  <p:embed/>
                  <p:pic>
                    <p:nvPicPr>
                      <p:cNvPr id="0" name=""/>
                      <p:cNvPicPr/>
                      <p:nvPr/>
                    </p:nvPicPr>
                    <p:blipFill>
                      <a:blip r:embed="rId8"/>
                      <a:stretch>
                        <a:fillRect/>
                      </a:stretch>
                    </p:blipFill>
                    <p:spPr>
                      <a:xfrm>
                        <a:off x="1930052" y="3924822"/>
                        <a:ext cx="2578100" cy="381000"/>
                      </a:xfrm>
                      <a:prstGeom prst="rect">
                        <a:avLst/>
                      </a:prstGeom>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3391045576"/>
              </p:ext>
            </p:extLst>
          </p:nvPr>
        </p:nvGraphicFramePr>
        <p:xfrm>
          <a:off x="5141934" y="3924822"/>
          <a:ext cx="2159000" cy="381000"/>
        </p:xfrm>
        <a:graphic>
          <a:graphicData uri="http://schemas.openxmlformats.org/presentationml/2006/ole">
            <mc:AlternateContent xmlns:mc="http://schemas.openxmlformats.org/markup-compatibility/2006">
              <mc:Choice xmlns:v="urn:schemas-microsoft-com:vml" Requires="v">
                <p:oleObj spid="_x0000_s1180" name="Equation" r:id="rId9" imgW="2158920" imgH="380880" progId="Equation.DSMT4">
                  <p:embed/>
                </p:oleObj>
              </mc:Choice>
              <mc:Fallback>
                <p:oleObj name="Equation" r:id="rId9" imgW="2158920" imgH="380880" progId="Equation.DSMT4">
                  <p:embed/>
                  <p:pic>
                    <p:nvPicPr>
                      <p:cNvPr id="0" name=""/>
                      <p:cNvPicPr/>
                      <p:nvPr/>
                    </p:nvPicPr>
                    <p:blipFill>
                      <a:blip r:embed="rId10"/>
                      <a:stretch>
                        <a:fillRect/>
                      </a:stretch>
                    </p:blipFill>
                    <p:spPr>
                      <a:xfrm>
                        <a:off x="5141934" y="3924822"/>
                        <a:ext cx="2159000" cy="381000"/>
                      </a:xfrm>
                      <a:prstGeom prst="rect">
                        <a:avLst/>
                      </a:prstGeom>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1856960485"/>
              </p:ext>
            </p:extLst>
          </p:nvPr>
        </p:nvGraphicFramePr>
        <p:xfrm>
          <a:off x="3733800" y="4724400"/>
          <a:ext cx="2476500" cy="381000"/>
        </p:xfrm>
        <a:graphic>
          <a:graphicData uri="http://schemas.openxmlformats.org/presentationml/2006/ole">
            <mc:AlternateContent xmlns:mc="http://schemas.openxmlformats.org/markup-compatibility/2006">
              <mc:Choice xmlns:v="urn:schemas-microsoft-com:vml" Requires="v">
                <p:oleObj spid="_x0000_s1181" name="Equation" r:id="rId11" imgW="2476440" imgH="380880" progId="Equation.DSMT4">
                  <p:embed/>
                </p:oleObj>
              </mc:Choice>
              <mc:Fallback>
                <p:oleObj name="Equation" r:id="rId11" imgW="2476440" imgH="380880" progId="Equation.DSMT4">
                  <p:embed/>
                  <p:pic>
                    <p:nvPicPr>
                      <p:cNvPr id="0" name="Object 5"/>
                      <p:cNvPicPr>
                        <a:picLocks noChangeAspect="1" noChangeArrowheads="1"/>
                      </p:cNvPicPr>
                      <p:nvPr/>
                    </p:nvPicPr>
                    <p:blipFill>
                      <a:blip r:embed="rId12"/>
                      <a:srcRect/>
                      <a:stretch>
                        <a:fillRect/>
                      </a:stretch>
                    </p:blipFill>
                    <p:spPr bwMode="auto">
                      <a:xfrm>
                        <a:off x="3733800" y="4724400"/>
                        <a:ext cx="24765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 name="Footer Placeholder 8"/>
          <p:cNvSpPr>
            <a:spLocks noGrp="1"/>
          </p:cNvSpPr>
          <p:nvPr>
            <p:ph type="ftr" sz="quarter" idx="11"/>
          </p:nvPr>
        </p:nvSpPr>
        <p:spPr/>
        <p:txBody>
          <a:bodyPr/>
          <a:lstStyle/>
          <a:p>
            <a:r>
              <a:rPr lang="en-CA" smtClean="0"/>
              <a:t>Field axioms</a:t>
            </a:r>
            <a:endParaRPr lang="en-CA"/>
          </a:p>
        </p:txBody>
      </p:sp>
      <p:sp>
        <p:nvSpPr>
          <p:cNvPr id="10" name="Slide Number Placeholder 9"/>
          <p:cNvSpPr>
            <a:spLocks noGrp="1"/>
          </p:cNvSpPr>
          <p:nvPr>
            <p:ph type="sldNum" sz="quarter" idx="12"/>
          </p:nvPr>
        </p:nvSpPr>
        <p:spPr/>
        <p:txBody>
          <a:bodyPr/>
          <a:lstStyle/>
          <a:p>
            <a:fld id="{42EF6DC8-DA9C-4533-8A40-BB00A2545AF8}" type="slidenum">
              <a:rPr lang="en-CA" smtClean="0"/>
              <a:pPr/>
              <a:t>3</a:t>
            </a:fld>
            <a:endParaRPr lang="en-CA"/>
          </a:p>
        </p:txBody>
      </p:sp>
    </p:spTree>
    <p:extLst>
      <p:ext uri="{BB962C8B-B14F-4D97-AF65-F5344CB8AC3E}">
        <p14:creationId xmlns:p14="http://schemas.microsoft.com/office/powerpoint/2010/main" val="1927398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Properties of the real numbers</a:t>
            </a:r>
            <a:endParaRPr lang="en-CA" dirty="0"/>
          </a:p>
        </p:txBody>
      </p:sp>
      <p:sp>
        <p:nvSpPr>
          <p:cNvPr id="3" name="Content Placeholder 2"/>
          <p:cNvSpPr>
            <a:spLocks noGrp="1"/>
          </p:cNvSpPr>
          <p:nvPr>
            <p:ph idx="1"/>
          </p:nvPr>
        </p:nvSpPr>
        <p:spPr/>
        <p:txBody>
          <a:bodyPr/>
          <a:lstStyle/>
          <a:p>
            <a:r>
              <a:rPr lang="en-US" dirty="0" smtClean="0"/>
              <a:t>The identity and inverse axioms include:</a:t>
            </a:r>
          </a:p>
          <a:p>
            <a:pPr marL="914400" lvl="1" indent="-457200">
              <a:buFont typeface="+mj-lt"/>
              <a:buAutoNum type="arabicPeriod" startAt="5"/>
            </a:pPr>
            <a:r>
              <a:rPr lang="en-US" dirty="0" smtClean="0"/>
              <a:t>There is an </a:t>
            </a:r>
            <a:r>
              <a:rPr lang="en-US" i="1" dirty="0" smtClean="0"/>
              <a:t>additive identity</a:t>
            </a:r>
            <a:r>
              <a:rPr lang="en-US" dirty="0" smtClean="0"/>
              <a:t> </a:t>
            </a:r>
            <a:r>
              <a:rPr lang="en-US" dirty="0" smtClean="0">
                <a:latin typeface="Times New Roman" panose="02020603050405020304" pitchFamily="18" charset="0"/>
              </a:rPr>
              <a:t>0</a:t>
            </a:r>
            <a:r>
              <a:rPr lang="en-US" dirty="0" smtClean="0"/>
              <a:t> that satisfies</a:t>
            </a:r>
          </a:p>
          <a:p>
            <a:pPr marL="457200" lvl="1" indent="0">
              <a:buNone/>
            </a:pPr>
            <a:endParaRPr lang="en-US" dirty="0" smtClean="0"/>
          </a:p>
          <a:p>
            <a:pPr marL="457200" lvl="1" indent="0">
              <a:buNone/>
            </a:pPr>
            <a:r>
              <a:rPr lang="en-US" dirty="0" smtClean="0"/>
              <a:t>	for all real numbers </a:t>
            </a:r>
            <a:r>
              <a:rPr lang="en-US" i="1" dirty="0" smtClean="0">
                <a:latin typeface="Symbol" panose="05050102010706020507" pitchFamily="18" charset="2"/>
              </a:rPr>
              <a:t>a</a:t>
            </a:r>
            <a:endParaRPr lang="en-US" dirty="0" smtClean="0">
              <a:latin typeface="Symbol" panose="05050102010706020507" pitchFamily="18" charset="2"/>
            </a:endParaRPr>
          </a:p>
          <a:p>
            <a:pPr marL="914400" lvl="1" indent="-457200">
              <a:buFont typeface="+mj-lt"/>
              <a:buAutoNum type="arabicPeriod" startAt="6"/>
            </a:pPr>
            <a:r>
              <a:rPr lang="en-US" dirty="0" smtClean="0"/>
              <a:t>Every real </a:t>
            </a:r>
            <a:r>
              <a:rPr lang="en-US" i="1" dirty="0" smtClean="0">
                <a:latin typeface="Symbol" panose="05050102010706020507" pitchFamily="18" charset="2"/>
              </a:rPr>
              <a:t>a</a:t>
            </a:r>
            <a:r>
              <a:rPr lang="en-US" dirty="0" smtClean="0"/>
              <a:t> has an </a:t>
            </a:r>
            <a:r>
              <a:rPr lang="en-US" i="1" dirty="0" smtClean="0"/>
              <a:t>additive inverse</a:t>
            </a:r>
            <a:r>
              <a:rPr lang="en-US" dirty="0" smtClean="0"/>
              <a:t> –</a:t>
            </a:r>
            <a:r>
              <a:rPr lang="en-US" i="1" dirty="0" smtClean="0">
                <a:latin typeface="Symbol" panose="05050102010706020507" pitchFamily="18" charset="2"/>
              </a:rPr>
              <a:t>a</a:t>
            </a:r>
            <a:r>
              <a:rPr lang="en-US" dirty="0" smtClean="0"/>
              <a:t> such that</a:t>
            </a:r>
          </a:p>
          <a:p>
            <a:pPr marL="914400" lvl="1" indent="-457200">
              <a:buFont typeface="+mj-lt"/>
              <a:buAutoNum type="arabicPeriod" startAt="3"/>
            </a:pPr>
            <a:endParaRPr lang="en-US" dirty="0" smtClean="0"/>
          </a:p>
          <a:p>
            <a:pPr marL="914400" lvl="1" indent="-457200">
              <a:buFont typeface="+mj-lt"/>
              <a:buAutoNum type="arabicPeriod" startAt="3"/>
            </a:pPr>
            <a:endParaRPr lang="en-US" dirty="0" smtClean="0"/>
          </a:p>
          <a:p>
            <a:pPr marL="914400" lvl="1" indent="-457200">
              <a:buFont typeface="+mj-lt"/>
              <a:buAutoNum type="arabicPeriod" startAt="7"/>
            </a:pPr>
            <a:r>
              <a:rPr lang="en-US" dirty="0" smtClean="0"/>
              <a:t>There is a </a:t>
            </a:r>
            <a:r>
              <a:rPr lang="en-US" i="1" dirty="0" smtClean="0"/>
              <a:t>multiplicative identity </a:t>
            </a:r>
            <a:r>
              <a:rPr lang="en-US" dirty="0" smtClean="0"/>
              <a:t>1 that satisfies</a:t>
            </a:r>
          </a:p>
          <a:p>
            <a:pPr marL="914400" lvl="1" indent="-457200">
              <a:buFont typeface="+mj-lt"/>
              <a:buAutoNum type="arabicPeriod" startAt="7"/>
            </a:pPr>
            <a:endParaRPr lang="en-US" dirty="0"/>
          </a:p>
          <a:p>
            <a:pPr marL="457200" lvl="1" indent="0">
              <a:buNone/>
            </a:pPr>
            <a:r>
              <a:rPr lang="en-US" dirty="0" smtClean="0"/>
              <a:t>	for all real numbers </a:t>
            </a:r>
            <a:r>
              <a:rPr lang="en-US" i="1" dirty="0" smtClean="0">
                <a:latin typeface="Symbol" panose="05050102010706020507" pitchFamily="18" charset="2"/>
              </a:rPr>
              <a:t>a</a:t>
            </a:r>
            <a:endParaRPr lang="en-US" dirty="0"/>
          </a:p>
          <a:p>
            <a:pPr marL="914400" lvl="1" indent="-457200">
              <a:buFont typeface="+mj-lt"/>
              <a:buAutoNum type="arabicPeriod" startAt="8"/>
            </a:pPr>
            <a:r>
              <a:rPr lang="en-US" dirty="0" smtClean="0"/>
              <a:t>Every non-zero real number has a </a:t>
            </a:r>
            <a:r>
              <a:rPr lang="en-US" i="1" dirty="0" smtClean="0"/>
              <a:t>multiplicative inverse</a:t>
            </a:r>
            <a:r>
              <a:rPr lang="en-US" dirty="0" smtClean="0"/>
              <a:t>       such that</a:t>
            </a:r>
          </a:p>
          <a:p>
            <a:pPr marL="971550" lvl="1" indent="-457200">
              <a:buFont typeface="+mj-lt"/>
              <a:buAutoNum type="arabicPeriod" startAt="8"/>
            </a:pPr>
            <a:endParaRPr lang="en-US" dirty="0"/>
          </a:p>
          <a:p>
            <a:pPr marL="914400" lvl="2" indent="0" algn="ctr">
              <a:buNone/>
            </a:pPr>
            <a:endParaRPr lang="en-CA" dirty="0"/>
          </a:p>
        </p:txBody>
      </p:sp>
      <p:graphicFrame>
        <p:nvGraphicFramePr>
          <p:cNvPr id="4" name="Object 3"/>
          <p:cNvGraphicFramePr>
            <a:graphicFrameLocks noChangeAspect="1"/>
          </p:cNvGraphicFramePr>
          <p:nvPr>
            <p:extLst>
              <p:ext uri="{D42A27DB-BD31-4B8C-83A1-F6EECF244321}">
                <p14:modId xmlns:p14="http://schemas.microsoft.com/office/powerpoint/2010/main" val="1869473607"/>
              </p:ext>
            </p:extLst>
          </p:nvPr>
        </p:nvGraphicFramePr>
        <p:xfrm>
          <a:off x="3936304" y="3529208"/>
          <a:ext cx="1333500" cy="381000"/>
        </p:xfrm>
        <a:graphic>
          <a:graphicData uri="http://schemas.openxmlformats.org/presentationml/2006/ole">
            <mc:AlternateContent xmlns:mc="http://schemas.openxmlformats.org/markup-compatibility/2006">
              <mc:Choice xmlns:v="urn:schemas-microsoft-com:vml" Requires="v">
                <p:oleObj spid="_x0000_s2205" name="Equation" r:id="rId3" imgW="1333440" imgH="380880" progId="Equation.DSMT4">
                  <p:embed/>
                </p:oleObj>
              </mc:Choice>
              <mc:Fallback>
                <p:oleObj name="Equation" r:id="rId3" imgW="1333440" imgH="380880" progId="Equation.DSMT4">
                  <p:embed/>
                  <p:pic>
                    <p:nvPicPr>
                      <p:cNvPr id="0" name=""/>
                      <p:cNvPicPr/>
                      <p:nvPr/>
                    </p:nvPicPr>
                    <p:blipFill>
                      <a:blip r:embed="rId4"/>
                      <a:stretch>
                        <a:fillRect/>
                      </a:stretch>
                    </p:blipFill>
                    <p:spPr>
                      <a:xfrm>
                        <a:off x="3936304" y="3529208"/>
                        <a:ext cx="1333500" cy="381000"/>
                      </a:xfrm>
                      <a:prstGeom prst="rect">
                        <a:avLst/>
                      </a:prstGeom>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2648393830"/>
              </p:ext>
            </p:extLst>
          </p:nvPr>
        </p:nvGraphicFramePr>
        <p:xfrm>
          <a:off x="4038600" y="2501900"/>
          <a:ext cx="990600" cy="241300"/>
        </p:xfrm>
        <a:graphic>
          <a:graphicData uri="http://schemas.openxmlformats.org/presentationml/2006/ole">
            <mc:AlternateContent xmlns:mc="http://schemas.openxmlformats.org/markup-compatibility/2006">
              <mc:Choice xmlns:v="urn:schemas-microsoft-com:vml" Requires="v">
                <p:oleObj spid="_x0000_s2206" name="Equation" r:id="rId5" imgW="990360" imgH="241200" progId="Equation.DSMT4">
                  <p:embed/>
                </p:oleObj>
              </mc:Choice>
              <mc:Fallback>
                <p:oleObj name="Equation" r:id="rId5" imgW="990360" imgH="241200" progId="Equation.DSMT4">
                  <p:embed/>
                  <p:pic>
                    <p:nvPicPr>
                      <p:cNvPr id="0" name="Object 4"/>
                      <p:cNvPicPr>
                        <a:picLocks noChangeAspect="1" noChangeArrowheads="1"/>
                      </p:cNvPicPr>
                      <p:nvPr/>
                    </p:nvPicPr>
                    <p:blipFill>
                      <a:blip r:embed="rId6"/>
                      <a:srcRect/>
                      <a:stretch>
                        <a:fillRect/>
                      </a:stretch>
                    </p:blipFill>
                    <p:spPr bwMode="auto">
                      <a:xfrm>
                        <a:off x="4038600" y="2501900"/>
                        <a:ext cx="9906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3049138995"/>
              </p:ext>
            </p:extLst>
          </p:nvPr>
        </p:nvGraphicFramePr>
        <p:xfrm>
          <a:off x="7848600" y="5486400"/>
          <a:ext cx="368300" cy="292100"/>
        </p:xfrm>
        <a:graphic>
          <a:graphicData uri="http://schemas.openxmlformats.org/presentationml/2006/ole">
            <mc:AlternateContent xmlns:mc="http://schemas.openxmlformats.org/markup-compatibility/2006">
              <mc:Choice xmlns:v="urn:schemas-microsoft-com:vml" Requires="v">
                <p:oleObj spid="_x0000_s2207" name="Equation" r:id="rId7" imgW="368280" imgH="291960" progId="Equation.DSMT4">
                  <p:embed/>
                </p:oleObj>
              </mc:Choice>
              <mc:Fallback>
                <p:oleObj name="Equation" r:id="rId7" imgW="368280" imgH="291960" progId="Equation.DSMT4">
                  <p:embed/>
                  <p:pic>
                    <p:nvPicPr>
                      <p:cNvPr id="0" name="Object 3"/>
                      <p:cNvPicPr>
                        <a:picLocks noChangeAspect="1" noChangeArrowheads="1"/>
                      </p:cNvPicPr>
                      <p:nvPr/>
                    </p:nvPicPr>
                    <p:blipFill>
                      <a:blip r:embed="rId8"/>
                      <a:srcRect/>
                      <a:stretch>
                        <a:fillRect/>
                      </a:stretch>
                    </p:blipFill>
                    <p:spPr bwMode="auto">
                      <a:xfrm>
                        <a:off x="7848600" y="5486400"/>
                        <a:ext cx="368300"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2948938211"/>
              </p:ext>
            </p:extLst>
          </p:nvPr>
        </p:nvGraphicFramePr>
        <p:xfrm>
          <a:off x="4191000" y="4800600"/>
          <a:ext cx="838200" cy="241300"/>
        </p:xfrm>
        <a:graphic>
          <a:graphicData uri="http://schemas.openxmlformats.org/presentationml/2006/ole">
            <mc:AlternateContent xmlns:mc="http://schemas.openxmlformats.org/markup-compatibility/2006">
              <mc:Choice xmlns:v="urn:schemas-microsoft-com:vml" Requires="v">
                <p:oleObj spid="_x0000_s2208" name="Equation" r:id="rId9" imgW="838080" imgH="241200" progId="Equation.DSMT4">
                  <p:embed/>
                </p:oleObj>
              </mc:Choice>
              <mc:Fallback>
                <p:oleObj name="Equation" r:id="rId9" imgW="838080" imgH="241200" progId="Equation.DSMT4">
                  <p:embed/>
                  <p:pic>
                    <p:nvPicPr>
                      <p:cNvPr id="0" name="Object 8"/>
                      <p:cNvPicPr>
                        <a:picLocks noChangeAspect="1" noChangeArrowheads="1"/>
                      </p:cNvPicPr>
                      <p:nvPr/>
                    </p:nvPicPr>
                    <p:blipFill>
                      <a:blip r:embed="rId10"/>
                      <a:srcRect/>
                      <a:stretch>
                        <a:fillRect/>
                      </a:stretch>
                    </p:blipFill>
                    <p:spPr bwMode="auto">
                      <a:xfrm>
                        <a:off x="4191000" y="4800600"/>
                        <a:ext cx="8382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2195122985"/>
              </p:ext>
            </p:extLst>
          </p:nvPr>
        </p:nvGraphicFramePr>
        <p:xfrm>
          <a:off x="4165600" y="6191598"/>
          <a:ext cx="1016000" cy="292100"/>
        </p:xfrm>
        <a:graphic>
          <a:graphicData uri="http://schemas.openxmlformats.org/presentationml/2006/ole">
            <mc:AlternateContent xmlns:mc="http://schemas.openxmlformats.org/markup-compatibility/2006">
              <mc:Choice xmlns:v="urn:schemas-microsoft-com:vml" Requires="v">
                <p:oleObj spid="_x0000_s2209" name="Equation" r:id="rId11" imgW="1015920" imgH="291960" progId="Equation.DSMT4">
                  <p:embed/>
                </p:oleObj>
              </mc:Choice>
              <mc:Fallback>
                <p:oleObj name="Equation" r:id="rId11" imgW="1015920" imgH="291960" progId="Equation.DSMT4">
                  <p:embed/>
                  <p:pic>
                    <p:nvPicPr>
                      <p:cNvPr id="0" name="Object 3"/>
                      <p:cNvPicPr>
                        <a:picLocks noChangeAspect="1" noChangeArrowheads="1"/>
                      </p:cNvPicPr>
                      <p:nvPr/>
                    </p:nvPicPr>
                    <p:blipFill>
                      <a:blip r:embed="rId12"/>
                      <a:srcRect/>
                      <a:stretch>
                        <a:fillRect/>
                      </a:stretch>
                    </p:blipFill>
                    <p:spPr bwMode="auto">
                      <a:xfrm>
                        <a:off x="4165600" y="6191598"/>
                        <a:ext cx="1016000"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Footer Placeholder 4"/>
          <p:cNvSpPr>
            <a:spLocks noGrp="1"/>
          </p:cNvSpPr>
          <p:nvPr>
            <p:ph type="ftr" sz="quarter" idx="11"/>
          </p:nvPr>
        </p:nvSpPr>
        <p:spPr/>
        <p:txBody>
          <a:bodyPr/>
          <a:lstStyle/>
          <a:p>
            <a:r>
              <a:rPr lang="en-CA" smtClean="0"/>
              <a:t>Field axioms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4</a:t>
            </a:fld>
            <a:endParaRPr lang="en-CA"/>
          </a:p>
        </p:txBody>
      </p:sp>
    </p:spTree>
    <p:extLst>
      <p:ext uri="{BB962C8B-B14F-4D97-AF65-F5344CB8AC3E}">
        <p14:creationId xmlns:p14="http://schemas.microsoft.com/office/powerpoint/2010/main" val="718270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Generalizations of the real numbers</a:t>
            </a:r>
            <a:endParaRPr lang="en-CA" dirty="0"/>
          </a:p>
        </p:txBody>
      </p:sp>
      <p:sp>
        <p:nvSpPr>
          <p:cNvPr id="3" name="Content Placeholder 2"/>
          <p:cNvSpPr>
            <a:spLocks noGrp="1"/>
          </p:cNvSpPr>
          <p:nvPr>
            <p:ph idx="1"/>
          </p:nvPr>
        </p:nvSpPr>
        <p:spPr/>
        <p:txBody>
          <a:bodyPr/>
          <a:lstStyle/>
          <a:p>
            <a:r>
              <a:rPr lang="en-US" dirty="0" smtClean="0"/>
              <a:t>Any set of numbers with an addition and multiplication that satisfy these numbers is called a </a:t>
            </a:r>
            <a:r>
              <a:rPr lang="en-US" i="1" dirty="0" smtClean="0"/>
              <a:t>field</a:t>
            </a:r>
            <a:endParaRPr lang="en-US" dirty="0" smtClean="0"/>
          </a:p>
          <a:p>
            <a:pPr lvl="1"/>
            <a:r>
              <a:rPr lang="en-US" dirty="0" smtClean="0"/>
              <a:t>These are called the </a:t>
            </a:r>
            <a:r>
              <a:rPr lang="en-US" i="1" dirty="0" smtClean="0"/>
              <a:t>field axioms</a:t>
            </a:r>
            <a:endParaRPr lang="en-US" dirty="0" smtClean="0"/>
          </a:p>
          <a:p>
            <a:pPr lvl="1"/>
            <a:r>
              <a:rPr lang="en-US" dirty="0" smtClean="0"/>
              <a:t>You are already familiar with these</a:t>
            </a:r>
          </a:p>
          <a:p>
            <a:pPr lvl="1"/>
            <a:r>
              <a:rPr lang="en-US" dirty="0" smtClean="0"/>
              <a:t>Important concept:</a:t>
            </a:r>
          </a:p>
          <a:p>
            <a:pPr lvl="2"/>
            <a:r>
              <a:rPr lang="en-US" dirty="0" smtClean="0"/>
              <a:t>All other properties of the real numbers can be deduced from these eight axioms</a:t>
            </a:r>
          </a:p>
        </p:txBody>
      </p:sp>
      <p:sp>
        <p:nvSpPr>
          <p:cNvPr id="4" name="Footer Placeholder 3"/>
          <p:cNvSpPr>
            <a:spLocks noGrp="1"/>
          </p:cNvSpPr>
          <p:nvPr>
            <p:ph type="ftr" sz="quarter" idx="11"/>
          </p:nvPr>
        </p:nvSpPr>
        <p:spPr/>
        <p:txBody>
          <a:bodyPr/>
          <a:lstStyle/>
          <a:p>
            <a:r>
              <a:rPr lang="en-CA" smtClean="0"/>
              <a:t>Field axioms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5</a:t>
            </a:fld>
            <a:endParaRPr lang="en-CA"/>
          </a:p>
        </p:txBody>
      </p:sp>
    </p:spTree>
    <p:extLst>
      <p:ext uri="{BB962C8B-B14F-4D97-AF65-F5344CB8AC3E}">
        <p14:creationId xmlns:p14="http://schemas.microsoft.com/office/powerpoint/2010/main" val="20193548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fields</a:t>
            </a:r>
            <a:endParaRPr lang="en-CA" dirty="0"/>
          </a:p>
        </p:txBody>
      </p:sp>
      <p:sp>
        <p:nvSpPr>
          <p:cNvPr id="3" name="Content Placeholder 2"/>
          <p:cNvSpPr>
            <a:spLocks noGrp="1"/>
          </p:cNvSpPr>
          <p:nvPr>
            <p:ph idx="1"/>
          </p:nvPr>
        </p:nvSpPr>
        <p:spPr/>
        <p:txBody>
          <a:bodyPr/>
          <a:lstStyle/>
          <a:p>
            <a:r>
              <a:rPr lang="en-US" dirty="0" smtClean="0"/>
              <a:t>The rational numbers form a field:</a:t>
            </a:r>
          </a:p>
          <a:p>
            <a:pPr lvl="1"/>
            <a:r>
              <a:rPr lang="en-US" dirty="0" smtClean="0"/>
              <a:t>The sum or product of two rational numbers is still rational</a:t>
            </a:r>
          </a:p>
          <a:p>
            <a:pPr lvl="1"/>
            <a:r>
              <a:rPr lang="en-US" dirty="0" smtClean="0"/>
              <a:t>The other algebraic properties also hold</a:t>
            </a:r>
          </a:p>
          <a:p>
            <a:pPr lvl="1"/>
            <a:r>
              <a:rPr lang="en-US" dirty="0" smtClean="0"/>
              <a:t>The additive inverses of        is</a:t>
            </a:r>
          </a:p>
          <a:p>
            <a:pPr lvl="1"/>
            <a:endParaRPr lang="en-US" dirty="0" smtClean="0"/>
          </a:p>
          <a:p>
            <a:pPr lvl="1"/>
            <a:r>
              <a:rPr lang="en-US" dirty="0" smtClean="0"/>
              <a:t>The  multiplicative inverse of        when </a:t>
            </a:r>
            <a:r>
              <a:rPr lang="en-US" i="1" dirty="0" smtClean="0">
                <a:latin typeface="Times New Roman" panose="02020603050405020304" pitchFamily="18" charset="0"/>
              </a:rPr>
              <a:t>n</a:t>
            </a:r>
            <a:r>
              <a:rPr lang="en-US" dirty="0">
                <a:latin typeface="Times New Roman" panose="02020603050405020304" pitchFamily="18" charset="0"/>
              </a:rPr>
              <a:t> </a:t>
            </a:r>
            <a:r>
              <a:rPr lang="en-US" dirty="0" smtClean="0">
                <a:latin typeface="Times New Roman" panose="02020603050405020304" pitchFamily="18" charset="0"/>
              </a:rPr>
              <a:t>≠ 0</a:t>
            </a:r>
            <a:r>
              <a:rPr lang="en-US" dirty="0" smtClean="0"/>
              <a:t> is </a:t>
            </a:r>
          </a:p>
        </p:txBody>
      </p:sp>
      <p:graphicFrame>
        <p:nvGraphicFramePr>
          <p:cNvPr id="6" name="Object 5"/>
          <p:cNvGraphicFramePr>
            <a:graphicFrameLocks noChangeAspect="1"/>
          </p:cNvGraphicFramePr>
          <p:nvPr>
            <p:extLst>
              <p:ext uri="{D42A27DB-BD31-4B8C-83A1-F6EECF244321}">
                <p14:modId xmlns:p14="http://schemas.microsoft.com/office/powerpoint/2010/main" val="985318717"/>
              </p:ext>
            </p:extLst>
          </p:nvPr>
        </p:nvGraphicFramePr>
        <p:xfrm>
          <a:off x="4114800" y="2667000"/>
          <a:ext cx="266700" cy="609600"/>
        </p:xfrm>
        <a:graphic>
          <a:graphicData uri="http://schemas.openxmlformats.org/presentationml/2006/ole">
            <mc:AlternateContent xmlns:mc="http://schemas.openxmlformats.org/markup-compatibility/2006">
              <mc:Choice xmlns:v="urn:schemas-microsoft-com:vml" Requires="v">
                <p:oleObj spid="_x0000_s16425" name="Equation" r:id="rId3" imgW="266400" imgH="609480" progId="Equation.DSMT4">
                  <p:embed/>
                </p:oleObj>
              </mc:Choice>
              <mc:Fallback>
                <p:oleObj name="Equation" r:id="rId3" imgW="266400" imgH="609480" progId="Equation.DSMT4">
                  <p:embed/>
                  <p:pic>
                    <p:nvPicPr>
                      <p:cNvPr id="0" name=""/>
                      <p:cNvPicPr>
                        <a:picLocks noChangeAspect="1" noChangeArrowheads="1"/>
                      </p:cNvPicPr>
                      <p:nvPr/>
                    </p:nvPicPr>
                    <p:blipFill>
                      <a:blip r:embed="rId4"/>
                      <a:srcRect/>
                      <a:stretch>
                        <a:fillRect/>
                      </a:stretch>
                    </p:blipFill>
                    <p:spPr bwMode="auto">
                      <a:xfrm>
                        <a:off x="4114800" y="2667000"/>
                        <a:ext cx="2667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3525748160"/>
              </p:ext>
            </p:extLst>
          </p:nvPr>
        </p:nvGraphicFramePr>
        <p:xfrm>
          <a:off x="4724400" y="2689932"/>
          <a:ext cx="431800" cy="609600"/>
        </p:xfrm>
        <a:graphic>
          <a:graphicData uri="http://schemas.openxmlformats.org/presentationml/2006/ole">
            <mc:AlternateContent xmlns:mc="http://schemas.openxmlformats.org/markup-compatibility/2006">
              <mc:Choice xmlns:v="urn:schemas-microsoft-com:vml" Requires="v">
                <p:oleObj spid="_x0000_s16426" name="Equation" r:id="rId5" imgW="431640" imgH="609480" progId="Equation.DSMT4">
                  <p:embed/>
                </p:oleObj>
              </mc:Choice>
              <mc:Fallback>
                <p:oleObj name="Equation" r:id="rId5" imgW="431640" imgH="609480" progId="Equation.DSMT4">
                  <p:embed/>
                  <p:pic>
                    <p:nvPicPr>
                      <p:cNvPr id="0" name=""/>
                      <p:cNvPicPr>
                        <a:picLocks noChangeAspect="1" noChangeArrowheads="1"/>
                      </p:cNvPicPr>
                      <p:nvPr/>
                    </p:nvPicPr>
                    <p:blipFill>
                      <a:blip r:embed="rId6"/>
                      <a:srcRect/>
                      <a:stretch>
                        <a:fillRect/>
                      </a:stretch>
                    </p:blipFill>
                    <p:spPr bwMode="auto">
                      <a:xfrm>
                        <a:off x="4724400" y="2689932"/>
                        <a:ext cx="431800" cy="609600"/>
                      </a:xfrm>
                      <a:prstGeom prst="rect">
                        <a:avLst/>
                      </a:prstGeom>
                      <a:noFill/>
                      <a:ln>
                        <a:noFill/>
                      </a:ln>
                      <a:extLst/>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2304587296"/>
              </p:ext>
            </p:extLst>
          </p:nvPr>
        </p:nvGraphicFramePr>
        <p:xfrm>
          <a:off x="4686300" y="3429000"/>
          <a:ext cx="266700" cy="609600"/>
        </p:xfrm>
        <a:graphic>
          <a:graphicData uri="http://schemas.openxmlformats.org/presentationml/2006/ole">
            <mc:AlternateContent xmlns:mc="http://schemas.openxmlformats.org/markup-compatibility/2006">
              <mc:Choice xmlns:v="urn:schemas-microsoft-com:vml" Requires="v">
                <p:oleObj spid="_x0000_s16427" name="Equation" r:id="rId7" imgW="266400" imgH="609480" progId="Equation.DSMT4">
                  <p:embed/>
                </p:oleObj>
              </mc:Choice>
              <mc:Fallback>
                <p:oleObj name="Equation" r:id="rId7" imgW="266400" imgH="609480" progId="Equation.DSMT4">
                  <p:embed/>
                  <p:pic>
                    <p:nvPicPr>
                      <p:cNvPr id="0" name=""/>
                      <p:cNvPicPr>
                        <a:picLocks noChangeAspect="1" noChangeArrowheads="1"/>
                      </p:cNvPicPr>
                      <p:nvPr/>
                    </p:nvPicPr>
                    <p:blipFill>
                      <a:blip r:embed="rId8"/>
                      <a:srcRect/>
                      <a:stretch>
                        <a:fillRect/>
                      </a:stretch>
                    </p:blipFill>
                    <p:spPr bwMode="auto">
                      <a:xfrm>
                        <a:off x="4686300" y="3429000"/>
                        <a:ext cx="266700" cy="609600"/>
                      </a:xfrm>
                      <a:prstGeom prst="rect">
                        <a:avLst/>
                      </a:prstGeom>
                      <a:noFill/>
                      <a:ln>
                        <a:noFill/>
                      </a:ln>
                      <a:extLst/>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795168118"/>
              </p:ext>
            </p:extLst>
          </p:nvPr>
        </p:nvGraphicFramePr>
        <p:xfrm>
          <a:off x="6629400" y="3429000"/>
          <a:ext cx="266700" cy="609600"/>
        </p:xfrm>
        <a:graphic>
          <a:graphicData uri="http://schemas.openxmlformats.org/presentationml/2006/ole">
            <mc:AlternateContent xmlns:mc="http://schemas.openxmlformats.org/markup-compatibility/2006">
              <mc:Choice xmlns:v="urn:schemas-microsoft-com:vml" Requires="v">
                <p:oleObj spid="_x0000_s16428" name="Equation" r:id="rId9" imgW="266400" imgH="609480" progId="Equation.DSMT4">
                  <p:embed/>
                </p:oleObj>
              </mc:Choice>
              <mc:Fallback>
                <p:oleObj name="Equation" r:id="rId9" imgW="266400" imgH="609480" progId="Equation.DSMT4">
                  <p:embed/>
                  <p:pic>
                    <p:nvPicPr>
                      <p:cNvPr id="0" name=""/>
                      <p:cNvPicPr>
                        <a:picLocks noChangeAspect="1" noChangeArrowheads="1"/>
                      </p:cNvPicPr>
                      <p:nvPr/>
                    </p:nvPicPr>
                    <p:blipFill>
                      <a:blip r:embed="rId10"/>
                      <a:srcRect/>
                      <a:stretch>
                        <a:fillRect/>
                      </a:stretch>
                    </p:blipFill>
                    <p:spPr bwMode="auto">
                      <a:xfrm>
                        <a:off x="6629400" y="3429000"/>
                        <a:ext cx="266700" cy="609600"/>
                      </a:xfrm>
                      <a:prstGeom prst="rect">
                        <a:avLst/>
                      </a:prstGeom>
                      <a:noFill/>
                      <a:ln>
                        <a:noFill/>
                      </a:ln>
                      <a:extLst/>
                    </p:spPr>
                  </p:pic>
                </p:oleObj>
              </mc:Fallback>
            </mc:AlternateContent>
          </a:graphicData>
        </a:graphic>
      </p:graphicFrame>
      <p:sp>
        <p:nvSpPr>
          <p:cNvPr id="4" name="Footer Placeholder 3"/>
          <p:cNvSpPr>
            <a:spLocks noGrp="1"/>
          </p:cNvSpPr>
          <p:nvPr>
            <p:ph type="ftr" sz="quarter" idx="11"/>
          </p:nvPr>
        </p:nvSpPr>
        <p:spPr/>
        <p:txBody>
          <a:bodyPr/>
          <a:lstStyle/>
          <a:p>
            <a:r>
              <a:rPr lang="en-CA" smtClean="0"/>
              <a:t>Field axioms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6</a:t>
            </a:fld>
            <a:endParaRPr lang="en-CA"/>
          </a:p>
        </p:txBody>
      </p:sp>
    </p:spTree>
    <p:extLst>
      <p:ext uri="{BB962C8B-B14F-4D97-AF65-F5344CB8AC3E}">
        <p14:creationId xmlns:p14="http://schemas.microsoft.com/office/powerpoint/2010/main" val="413956460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examples</a:t>
            </a:r>
            <a:endParaRPr lang="en-CA" dirty="0"/>
          </a:p>
        </p:txBody>
      </p:sp>
      <p:sp>
        <p:nvSpPr>
          <p:cNvPr id="3" name="Content Placeholder 2"/>
          <p:cNvSpPr>
            <a:spLocks noGrp="1"/>
          </p:cNvSpPr>
          <p:nvPr>
            <p:ph idx="1"/>
          </p:nvPr>
        </p:nvSpPr>
        <p:spPr/>
        <p:txBody>
          <a:bodyPr/>
          <a:lstStyle/>
          <a:p>
            <a:r>
              <a:rPr lang="en-US" dirty="0" smtClean="0"/>
              <a:t>Here is another:</a:t>
            </a:r>
          </a:p>
          <a:p>
            <a:pPr lvl="1"/>
            <a:r>
              <a:rPr lang="en-US" dirty="0" smtClean="0"/>
              <a:t>All numbers of the form                 where </a:t>
            </a:r>
            <a:r>
              <a:rPr lang="en-US" i="1" dirty="0" smtClean="0">
                <a:latin typeface="Times New Roman" panose="02020603050405020304" pitchFamily="18" charset="0"/>
              </a:rPr>
              <a:t>p</a:t>
            </a:r>
            <a:r>
              <a:rPr lang="en-US" dirty="0" smtClean="0"/>
              <a:t> and </a:t>
            </a:r>
            <a:r>
              <a:rPr lang="en-US" i="1" dirty="0" smtClean="0">
                <a:latin typeface="Times New Roman" panose="02020603050405020304" pitchFamily="18" charset="0"/>
              </a:rPr>
              <a:t>q</a:t>
            </a:r>
            <a:r>
              <a:rPr lang="en-US" dirty="0" smtClean="0"/>
              <a:t> are rational</a:t>
            </a:r>
          </a:p>
          <a:p>
            <a:pPr lvl="2"/>
            <a:endParaRPr lang="en-US" dirty="0" smtClean="0"/>
          </a:p>
          <a:p>
            <a:pPr lvl="2"/>
            <a:r>
              <a:rPr lang="en-US" dirty="0" smtClean="0"/>
              <a:t>E.g., </a:t>
            </a:r>
          </a:p>
        </p:txBody>
      </p:sp>
      <p:graphicFrame>
        <p:nvGraphicFramePr>
          <p:cNvPr id="12" name="Object 11"/>
          <p:cNvGraphicFramePr>
            <a:graphicFrameLocks noChangeAspect="1"/>
          </p:cNvGraphicFramePr>
          <p:nvPr>
            <p:extLst>
              <p:ext uri="{D42A27DB-BD31-4B8C-83A1-F6EECF244321}">
                <p14:modId xmlns:p14="http://schemas.microsoft.com/office/powerpoint/2010/main" val="1184026655"/>
              </p:ext>
            </p:extLst>
          </p:nvPr>
        </p:nvGraphicFramePr>
        <p:xfrm>
          <a:off x="4038600" y="2007834"/>
          <a:ext cx="901700" cy="368300"/>
        </p:xfrm>
        <a:graphic>
          <a:graphicData uri="http://schemas.openxmlformats.org/presentationml/2006/ole">
            <mc:AlternateContent xmlns:mc="http://schemas.openxmlformats.org/markup-compatibility/2006">
              <mc:Choice xmlns:v="urn:schemas-microsoft-com:vml" Requires="v">
                <p:oleObj spid="_x0000_s17439" name="Equation" r:id="rId3" imgW="901440" imgH="368280" progId="Equation.DSMT4">
                  <p:embed/>
                </p:oleObj>
              </mc:Choice>
              <mc:Fallback>
                <p:oleObj name="Equation" r:id="rId3" imgW="901440" imgH="368280" progId="Equation.DSMT4">
                  <p:embed/>
                  <p:pic>
                    <p:nvPicPr>
                      <p:cNvPr id="0" name=""/>
                      <p:cNvPicPr>
                        <a:picLocks noChangeAspect="1" noChangeArrowheads="1"/>
                      </p:cNvPicPr>
                      <p:nvPr/>
                    </p:nvPicPr>
                    <p:blipFill>
                      <a:blip r:embed="rId4"/>
                      <a:srcRect/>
                      <a:stretch>
                        <a:fillRect/>
                      </a:stretch>
                    </p:blipFill>
                    <p:spPr bwMode="auto">
                      <a:xfrm>
                        <a:off x="4038600" y="2007834"/>
                        <a:ext cx="9017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2764122439"/>
              </p:ext>
            </p:extLst>
          </p:nvPr>
        </p:nvGraphicFramePr>
        <p:xfrm>
          <a:off x="2209800" y="2590800"/>
          <a:ext cx="3606800" cy="685800"/>
        </p:xfrm>
        <a:graphic>
          <a:graphicData uri="http://schemas.openxmlformats.org/presentationml/2006/ole">
            <mc:AlternateContent xmlns:mc="http://schemas.openxmlformats.org/markup-compatibility/2006">
              <mc:Choice xmlns:v="urn:schemas-microsoft-com:vml" Requires="v">
                <p:oleObj spid="_x0000_s17440" name="Equation" r:id="rId5" imgW="3606480" imgH="685800" progId="Equation.DSMT4">
                  <p:embed/>
                </p:oleObj>
              </mc:Choice>
              <mc:Fallback>
                <p:oleObj name="Equation" r:id="rId5" imgW="3606480" imgH="685800" progId="Equation.DSMT4">
                  <p:embed/>
                  <p:pic>
                    <p:nvPicPr>
                      <p:cNvPr id="0" name=""/>
                      <p:cNvPicPr>
                        <a:picLocks noChangeAspect="1" noChangeArrowheads="1"/>
                      </p:cNvPicPr>
                      <p:nvPr/>
                    </p:nvPicPr>
                    <p:blipFill>
                      <a:blip r:embed="rId6"/>
                      <a:srcRect/>
                      <a:stretch>
                        <a:fillRect/>
                      </a:stretch>
                    </p:blipFill>
                    <p:spPr bwMode="auto">
                      <a:xfrm>
                        <a:off x="2209800" y="2590800"/>
                        <a:ext cx="36068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3993052427"/>
              </p:ext>
            </p:extLst>
          </p:nvPr>
        </p:nvGraphicFramePr>
        <p:xfrm>
          <a:off x="4343400" y="5334000"/>
          <a:ext cx="4343400" cy="1219200"/>
        </p:xfrm>
        <a:graphic>
          <a:graphicData uri="http://schemas.openxmlformats.org/presentationml/2006/ole">
            <mc:AlternateContent xmlns:mc="http://schemas.openxmlformats.org/markup-compatibility/2006">
              <mc:Choice xmlns:v="urn:schemas-microsoft-com:vml" Requires="v">
                <p:oleObj spid="_x0000_s17441" name="Equation" r:id="rId7" imgW="4343400" imgH="1218960" progId="Equation.DSMT4">
                  <p:embed/>
                </p:oleObj>
              </mc:Choice>
              <mc:Fallback>
                <p:oleObj name="Equation" r:id="rId7" imgW="4343400" imgH="1218960" progId="Equation.DSMT4">
                  <p:embed/>
                  <p:pic>
                    <p:nvPicPr>
                      <p:cNvPr id="0" name=""/>
                      <p:cNvPicPr>
                        <a:picLocks noChangeAspect="1" noChangeArrowheads="1"/>
                      </p:cNvPicPr>
                      <p:nvPr/>
                    </p:nvPicPr>
                    <p:blipFill>
                      <a:blip r:embed="rId8"/>
                      <a:srcRect/>
                      <a:stretch>
                        <a:fillRect/>
                      </a:stretch>
                    </p:blipFill>
                    <p:spPr bwMode="auto">
                      <a:xfrm>
                        <a:off x="4343400" y="5334000"/>
                        <a:ext cx="43434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2719408051"/>
              </p:ext>
            </p:extLst>
          </p:nvPr>
        </p:nvGraphicFramePr>
        <p:xfrm>
          <a:off x="2070100" y="4114800"/>
          <a:ext cx="2959100" cy="685800"/>
        </p:xfrm>
        <a:graphic>
          <a:graphicData uri="http://schemas.openxmlformats.org/presentationml/2006/ole">
            <mc:AlternateContent xmlns:mc="http://schemas.openxmlformats.org/markup-compatibility/2006">
              <mc:Choice xmlns:v="urn:schemas-microsoft-com:vml" Requires="v">
                <p:oleObj spid="_x0000_s17442" name="Equation" r:id="rId9" imgW="2958840" imgH="685800" progId="Equation.DSMT4">
                  <p:embed/>
                </p:oleObj>
              </mc:Choice>
              <mc:Fallback>
                <p:oleObj name="Equation" r:id="rId9" imgW="2958840" imgH="685800" progId="Equation.DSMT4">
                  <p:embed/>
                  <p:pic>
                    <p:nvPicPr>
                      <p:cNvPr id="0" name=""/>
                      <p:cNvPicPr>
                        <a:picLocks noChangeAspect="1" noChangeArrowheads="1"/>
                      </p:cNvPicPr>
                      <p:nvPr/>
                    </p:nvPicPr>
                    <p:blipFill>
                      <a:blip r:embed="rId10"/>
                      <a:srcRect/>
                      <a:stretch>
                        <a:fillRect/>
                      </a:stretch>
                    </p:blipFill>
                    <p:spPr bwMode="auto">
                      <a:xfrm>
                        <a:off x="2070100" y="4114800"/>
                        <a:ext cx="29591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3053989764"/>
              </p:ext>
            </p:extLst>
          </p:nvPr>
        </p:nvGraphicFramePr>
        <p:xfrm>
          <a:off x="2414234" y="3352800"/>
          <a:ext cx="3784600" cy="685800"/>
        </p:xfrm>
        <a:graphic>
          <a:graphicData uri="http://schemas.openxmlformats.org/presentationml/2006/ole">
            <mc:AlternateContent xmlns:mc="http://schemas.openxmlformats.org/markup-compatibility/2006">
              <mc:Choice xmlns:v="urn:schemas-microsoft-com:vml" Requires="v">
                <p:oleObj spid="_x0000_s17443" name="Equation" r:id="rId11" imgW="3784320" imgH="685800" progId="Equation.DSMT4">
                  <p:embed/>
                </p:oleObj>
              </mc:Choice>
              <mc:Fallback>
                <p:oleObj name="Equation" r:id="rId11" imgW="3784320" imgH="685800" progId="Equation.DSMT4">
                  <p:embed/>
                  <p:pic>
                    <p:nvPicPr>
                      <p:cNvPr id="0" name=""/>
                      <p:cNvPicPr>
                        <a:picLocks noChangeAspect="1" noChangeArrowheads="1"/>
                      </p:cNvPicPr>
                      <p:nvPr/>
                    </p:nvPicPr>
                    <p:blipFill>
                      <a:blip r:embed="rId12"/>
                      <a:srcRect/>
                      <a:stretch>
                        <a:fillRect/>
                      </a:stretch>
                    </p:blipFill>
                    <p:spPr bwMode="auto">
                      <a:xfrm>
                        <a:off x="2414234" y="3352800"/>
                        <a:ext cx="37846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4067119623"/>
              </p:ext>
            </p:extLst>
          </p:nvPr>
        </p:nvGraphicFramePr>
        <p:xfrm>
          <a:off x="2185634" y="4876800"/>
          <a:ext cx="2794000" cy="685800"/>
        </p:xfrm>
        <a:graphic>
          <a:graphicData uri="http://schemas.openxmlformats.org/presentationml/2006/ole">
            <mc:AlternateContent xmlns:mc="http://schemas.openxmlformats.org/markup-compatibility/2006">
              <mc:Choice xmlns:v="urn:schemas-microsoft-com:vml" Requires="v">
                <p:oleObj spid="_x0000_s17444" name="Equation" r:id="rId13" imgW="2793960" imgH="685800" progId="Equation.DSMT4">
                  <p:embed/>
                </p:oleObj>
              </mc:Choice>
              <mc:Fallback>
                <p:oleObj name="Equation" r:id="rId13" imgW="2793960" imgH="685800" progId="Equation.DSMT4">
                  <p:embed/>
                  <p:pic>
                    <p:nvPicPr>
                      <p:cNvPr id="0" name=""/>
                      <p:cNvPicPr>
                        <a:picLocks noChangeAspect="1" noChangeArrowheads="1"/>
                      </p:cNvPicPr>
                      <p:nvPr/>
                    </p:nvPicPr>
                    <p:blipFill>
                      <a:blip r:embed="rId14"/>
                      <a:srcRect/>
                      <a:stretch>
                        <a:fillRect/>
                      </a:stretch>
                    </p:blipFill>
                    <p:spPr bwMode="auto">
                      <a:xfrm>
                        <a:off x="2185634" y="4876800"/>
                        <a:ext cx="27940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 name="Footer Placeholder 3"/>
          <p:cNvSpPr>
            <a:spLocks noGrp="1"/>
          </p:cNvSpPr>
          <p:nvPr>
            <p:ph type="ftr" sz="quarter" idx="11"/>
          </p:nvPr>
        </p:nvSpPr>
        <p:spPr/>
        <p:txBody>
          <a:bodyPr/>
          <a:lstStyle/>
          <a:p>
            <a:r>
              <a:rPr lang="en-CA" smtClean="0"/>
              <a:t>Field axioms</a:t>
            </a:r>
            <a:endParaRPr lang="en-CA"/>
          </a:p>
        </p:txBody>
      </p:sp>
      <p:sp>
        <p:nvSpPr>
          <p:cNvPr id="9" name="Slide Number Placeholder 8"/>
          <p:cNvSpPr>
            <a:spLocks noGrp="1"/>
          </p:cNvSpPr>
          <p:nvPr>
            <p:ph type="sldNum" sz="quarter" idx="12"/>
          </p:nvPr>
        </p:nvSpPr>
        <p:spPr/>
        <p:txBody>
          <a:bodyPr/>
          <a:lstStyle/>
          <a:p>
            <a:fld id="{42EF6DC8-DA9C-4533-8A40-BB00A2545AF8}" type="slidenum">
              <a:rPr lang="en-CA" smtClean="0"/>
              <a:pPr/>
              <a:t>7</a:t>
            </a:fld>
            <a:endParaRPr lang="en-CA"/>
          </a:p>
        </p:txBody>
      </p:sp>
    </p:spTree>
    <p:extLst>
      <p:ext uri="{BB962C8B-B14F-4D97-AF65-F5344CB8AC3E}">
        <p14:creationId xmlns:p14="http://schemas.microsoft.com/office/powerpoint/2010/main" val="2737741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examples</a:t>
            </a:r>
            <a:endParaRPr lang="en-CA" dirty="0"/>
          </a:p>
        </p:txBody>
      </p:sp>
      <p:sp>
        <p:nvSpPr>
          <p:cNvPr id="3" name="Content Placeholder 2"/>
          <p:cNvSpPr>
            <a:spLocks noGrp="1"/>
          </p:cNvSpPr>
          <p:nvPr>
            <p:ph idx="1"/>
          </p:nvPr>
        </p:nvSpPr>
        <p:spPr/>
        <p:txBody>
          <a:bodyPr/>
          <a:lstStyle/>
          <a:p>
            <a:r>
              <a:rPr lang="en-US" dirty="0" smtClean="0"/>
              <a:t>One field critical to cryptography:</a:t>
            </a:r>
          </a:p>
          <a:p>
            <a:pPr lvl="1"/>
            <a:r>
              <a:rPr lang="en-US" dirty="0" smtClean="0"/>
              <a:t>The integers </a:t>
            </a:r>
            <a:r>
              <a:rPr lang="en-US" dirty="0" smtClean="0">
                <a:latin typeface="Times New Roman" panose="02020603050405020304" pitchFamily="18" charset="0"/>
              </a:rPr>
              <a:t>0, 1, 2, …, </a:t>
            </a:r>
            <a:r>
              <a:rPr lang="en-US" i="1" dirty="0" smtClean="0">
                <a:latin typeface="Times New Roman" panose="02020603050405020304" pitchFamily="18" charset="0"/>
              </a:rPr>
              <a:t>p</a:t>
            </a:r>
            <a:r>
              <a:rPr lang="en-US" dirty="0" smtClean="0">
                <a:latin typeface="Times New Roman" panose="02020603050405020304" pitchFamily="18" charset="0"/>
              </a:rPr>
              <a:t> – 1</a:t>
            </a:r>
            <a:r>
              <a:rPr lang="en-US" dirty="0" smtClean="0"/>
              <a:t> where </a:t>
            </a:r>
            <a:r>
              <a:rPr lang="en-US" i="1" dirty="0" smtClean="0">
                <a:latin typeface="Times New Roman" panose="02020603050405020304" pitchFamily="18" charset="0"/>
              </a:rPr>
              <a:t>p</a:t>
            </a:r>
            <a:r>
              <a:rPr lang="en-US" dirty="0" smtClean="0"/>
              <a:t> is prime and addition and multiplication is modulo </a:t>
            </a:r>
            <a:r>
              <a:rPr lang="en-US" i="1" dirty="0" smtClean="0">
                <a:latin typeface="Times New Roman" panose="02020603050405020304" pitchFamily="18" charset="0"/>
              </a:rPr>
              <a:t>p</a:t>
            </a:r>
          </a:p>
          <a:p>
            <a:pPr lvl="2"/>
            <a:r>
              <a:rPr lang="en-US" dirty="0" smtClean="0"/>
              <a:t>Only keep </a:t>
            </a:r>
            <a:r>
              <a:rPr lang="en-US" dirty="0"/>
              <a:t>the remainder </a:t>
            </a:r>
            <a:r>
              <a:rPr lang="en-US" dirty="0" smtClean="0"/>
              <a:t>when the result is </a:t>
            </a:r>
            <a:r>
              <a:rPr lang="en-US" dirty="0"/>
              <a:t>divided by </a:t>
            </a:r>
            <a:r>
              <a:rPr lang="en-US" i="1" dirty="0">
                <a:latin typeface="Times New Roman" panose="02020603050405020304" pitchFamily="18" charset="0"/>
                <a:ea typeface="Tahoma" panose="020B0604030504040204" pitchFamily="34" charset="0"/>
              </a:rPr>
              <a:t>p</a:t>
            </a:r>
            <a:endParaRPr lang="en-CA" dirty="0">
              <a:latin typeface="Times New Roman" panose="02020603050405020304" pitchFamily="18" charset="0"/>
              <a:ea typeface="Tahoma" panose="020B0604030504040204" pitchFamily="34" charset="0"/>
            </a:endParaRPr>
          </a:p>
          <a:p>
            <a:pPr lvl="1"/>
            <a:r>
              <a:rPr lang="en-US" dirty="0" smtClean="0"/>
              <a:t>When </a:t>
            </a:r>
            <a:r>
              <a:rPr lang="en-US" i="1" dirty="0" smtClean="0">
                <a:latin typeface="Times New Roman" panose="02020603050405020304" pitchFamily="18" charset="0"/>
              </a:rPr>
              <a:t>p</a:t>
            </a:r>
            <a:r>
              <a:rPr lang="en-US" dirty="0" smtClean="0">
                <a:latin typeface="Times New Roman" panose="02020603050405020304" pitchFamily="18" charset="0"/>
              </a:rPr>
              <a:t> = 5</a:t>
            </a:r>
            <a:r>
              <a:rPr lang="en-US" dirty="0" smtClean="0"/>
              <a:t>, we have the following tables:</a:t>
            </a:r>
            <a:endParaRPr lang="en-CA" dirty="0"/>
          </a:p>
        </p:txBody>
      </p:sp>
      <p:graphicFrame>
        <p:nvGraphicFramePr>
          <p:cNvPr id="4" name="Table 3"/>
          <p:cNvGraphicFramePr>
            <a:graphicFrameLocks noGrp="1"/>
          </p:cNvGraphicFramePr>
          <p:nvPr>
            <p:extLst>
              <p:ext uri="{D42A27DB-BD31-4B8C-83A1-F6EECF244321}">
                <p14:modId xmlns:p14="http://schemas.microsoft.com/office/powerpoint/2010/main" val="1636834706"/>
              </p:ext>
            </p:extLst>
          </p:nvPr>
        </p:nvGraphicFramePr>
        <p:xfrm>
          <a:off x="509392" y="3657600"/>
          <a:ext cx="3886200" cy="2225040"/>
        </p:xfrm>
        <a:graphic>
          <a:graphicData uri="http://schemas.openxmlformats.org/drawingml/2006/table">
            <a:tbl>
              <a:tblPr>
                <a:tableStyleId>{2D5ABB26-0587-4C30-8999-92F81FD0307C}</a:tableStyleId>
              </a:tblPr>
              <a:tblGrid>
                <a:gridCol w="647700"/>
                <a:gridCol w="647700"/>
                <a:gridCol w="647700"/>
                <a:gridCol w="647700"/>
                <a:gridCol w="647700"/>
                <a:gridCol w="647700"/>
              </a:tblGrid>
              <a:tr h="370840">
                <a:tc>
                  <a:txBody>
                    <a:bodyPr/>
                    <a:lstStyle/>
                    <a:p>
                      <a:pPr algn="ctr"/>
                      <a:r>
                        <a:rPr lang="en-US" dirty="0" smtClean="0">
                          <a:solidFill>
                            <a:schemeClr val="bg1"/>
                          </a:solidFill>
                        </a:rPr>
                        <a:t>+</a:t>
                      </a:r>
                      <a:endParaRPr lang="en-CA" dirty="0">
                        <a:solidFill>
                          <a:schemeClr val="bg1"/>
                        </a:solidFill>
                      </a:endParaRPr>
                    </a:p>
                  </a:txBody>
                  <a:tcPr>
                    <a:lnL>
                      <a:noFill/>
                    </a:lnL>
                    <a:lnR w="12700" cap="flat" cmpd="sng" algn="ctr">
                      <a:solidFill>
                        <a:schemeClr val="bg1"/>
                      </a:solidFill>
                      <a:prstDash val="solid"/>
                      <a:round/>
                      <a:headEnd type="none" w="med" len="med"/>
                      <a:tailEnd type="none" w="med" len="med"/>
                    </a:lnR>
                    <a:lnT>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smtClean="0">
                          <a:solidFill>
                            <a:schemeClr val="bg1"/>
                          </a:solidFill>
                        </a:rPr>
                        <a:t>0</a:t>
                      </a:r>
                      <a:endParaRPr lang="en-CA" dirty="0">
                        <a:solidFill>
                          <a:schemeClr val="bg1"/>
                        </a:solidFill>
                      </a:endParaRPr>
                    </a:p>
                  </a:txBody>
                  <a:tcPr>
                    <a:lnL w="12700" cap="flat" cmpd="sng" algn="ctr">
                      <a:solidFill>
                        <a:schemeClr val="bg1"/>
                      </a:solidFill>
                      <a:prstDash val="solid"/>
                      <a:round/>
                      <a:headEnd type="none" w="med" len="med"/>
                      <a:tailEnd type="none" w="med" len="med"/>
                    </a:lnL>
                    <a:lnR>
                      <a:noFill/>
                    </a:lnR>
                    <a:lnT>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smtClean="0">
                          <a:solidFill>
                            <a:schemeClr val="bg1"/>
                          </a:solidFill>
                        </a:rPr>
                        <a:t>1</a:t>
                      </a:r>
                      <a:endParaRPr lang="en-CA" dirty="0">
                        <a:solidFill>
                          <a:schemeClr val="bg1"/>
                        </a:solidFill>
                      </a:endParaRPr>
                    </a:p>
                  </a:txBody>
                  <a:tcPr>
                    <a:lnL>
                      <a:noFill/>
                    </a:lnL>
                    <a:lnR>
                      <a:noFill/>
                    </a:lnR>
                    <a:lnT>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smtClean="0">
                          <a:solidFill>
                            <a:schemeClr val="bg1"/>
                          </a:solidFill>
                        </a:rPr>
                        <a:t>2</a:t>
                      </a:r>
                      <a:endParaRPr lang="en-CA" dirty="0">
                        <a:solidFill>
                          <a:schemeClr val="bg1"/>
                        </a:solidFill>
                      </a:endParaRPr>
                    </a:p>
                  </a:txBody>
                  <a:tcPr>
                    <a:lnL>
                      <a:noFill/>
                    </a:lnL>
                    <a:lnR>
                      <a:noFill/>
                    </a:lnR>
                    <a:lnT>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smtClean="0">
                          <a:solidFill>
                            <a:schemeClr val="bg1"/>
                          </a:solidFill>
                        </a:rPr>
                        <a:t>3</a:t>
                      </a:r>
                      <a:endParaRPr lang="en-CA" dirty="0">
                        <a:solidFill>
                          <a:schemeClr val="bg1"/>
                        </a:solidFill>
                      </a:endParaRPr>
                    </a:p>
                  </a:txBody>
                  <a:tcPr>
                    <a:lnL>
                      <a:noFill/>
                    </a:lnL>
                    <a:lnR>
                      <a:noFill/>
                    </a:lnR>
                    <a:lnT>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smtClean="0">
                          <a:solidFill>
                            <a:schemeClr val="bg1"/>
                          </a:solidFill>
                        </a:rPr>
                        <a:t>4</a:t>
                      </a:r>
                      <a:endParaRPr lang="en-CA" dirty="0">
                        <a:solidFill>
                          <a:schemeClr val="bg1"/>
                        </a:solidFill>
                      </a:endParaRPr>
                    </a:p>
                  </a:txBody>
                  <a:tcPr>
                    <a:lnL>
                      <a:noFill/>
                    </a:lnL>
                    <a:lnR>
                      <a:noFill/>
                    </a:lnR>
                    <a:lnT>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pPr algn="ctr"/>
                      <a:r>
                        <a:rPr lang="en-US" dirty="0" smtClean="0">
                          <a:solidFill>
                            <a:schemeClr val="bg1"/>
                          </a:solidFill>
                        </a:rPr>
                        <a:t>0</a:t>
                      </a:r>
                      <a:endParaRPr lang="en-CA" dirty="0">
                        <a:solidFill>
                          <a:schemeClr val="bg1"/>
                        </a:solidFill>
                      </a:endParaRPr>
                    </a:p>
                  </a:txBody>
                  <a:tcPr>
                    <a:lnL>
                      <a:noFill/>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0</a:t>
                      </a:r>
                      <a:endParaRPr lang="en-CA" dirty="0">
                        <a:solidFill>
                          <a:schemeClr val="bg1"/>
                        </a:solidFill>
                      </a:endParaRPr>
                    </a:p>
                  </a:txBody>
                  <a:tcPr>
                    <a:lnL w="12700" cap="flat" cmpd="sng" algn="ctr">
                      <a:solidFill>
                        <a:schemeClr val="bg1"/>
                      </a:solidFill>
                      <a:prstDash val="solid"/>
                      <a:round/>
                      <a:headEnd type="none" w="med" len="med"/>
                      <a:tailEnd type="none" w="med" len="med"/>
                    </a:lnL>
                    <a:lnR>
                      <a:noFill/>
                    </a:lnR>
                    <a:lnT w="12700" cap="flat" cmpd="sng" algn="ctr">
                      <a:solidFill>
                        <a:schemeClr val="bg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1</a:t>
                      </a:r>
                      <a:endParaRPr lang="en-CA" dirty="0">
                        <a:solidFill>
                          <a:schemeClr val="bg1"/>
                        </a:solidFill>
                      </a:endParaRPr>
                    </a:p>
                  </a:txBody>
                  <a:tcPr>
                    <a:lnL>
                      <a:noFill/>
                    </a:lnL>
                    <a:lnR>
                      <a:noFill/>
                    </a:lnR>
                    <a:lnT w="12700" cap="flat" cmpd="sng" algn="ctr">
                      <a:solidFill>
                        <a:schemeClr val="bg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2</a:t>
                      </a:r>
                      <a:endParaRPr lang="en-CA" dirty="0">
                        <a:solidFill>
                          <a:schemeClr val="bg1"/>
                        </a:solidFill>
                      </a:endParaRPr>
                    </a:p>
                  </a:txBody>
                  <a:tcPr>
                    <a:lnL>
                      <a:noFill/>
                    </a:lnL>
                    <a:lnR>
                      <a:noFill/>
                    </a:lnR>
                    <a:lnT w="12700" cap="flat" cmpd="sng" algn="ctr">
                      <a:solidFill>
                        <a:schemeClr val="bg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3</a:t>
                      </a:r>
                      <a:endParaRPr lang="en-CA" dirty="0">
                        <a:solidFill>
                          <a:schemeClr val="bg1"/>
                        </a:solidFill>
                      </a:endParaRPr>
                    </a:p>
                  </a:txBody>
                  <a:tcPr>
                    <a:lnL>
                      <a:noFill/>
                    </a:lnL>
                    <a:lnR>
                      <a:noFill/>
                    </a:lnR>
                    <a:lnT w="12700" cap="flat" cmpd="sng" algn="ctr">
                      <a:solidFill>
                        <a:schemeClr val="bg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4</a:t>
                      </a:r>
                      <a:endParaRPr lang="en-CA" dirty="0">
                        <a:solidFill>
                          <a:schemeClr val="bg1"/>
                        </a:solidFill>
                      </a:endParaRPr>
                    </a:p>
                  </a:txBody>
                  <a:tcPr>
                    <a:lnL>
                      <a:noFill/>
                    </a:lnL>
                    <a:lnR>
                      <a:noFill/>
                    </a:lnR>
                    <a:lnT w="12700" cap="flat" cmpd="sng" algn="ctr">
                      <a:solidFill>
                        <a:schemeClr val="bg1"/>
                      </a:solidFill>
                      <a:prstDash val="solid"/>
                      <a:round/>
                      <a:headEnd type="none" w="med" len="med"/>
                      <a:tailEnd type="none" w="med" len="med"/>
                    </a:lnT>
                    <a:lnB>
                      <a:noFill/>
                    </a:lnB>
                    <a:lnTlToBr w="12700" cmpd="sng">
                      <a:noFill/>
                      <a:prstDash val="solid"/>
                    </a:lnTlToBr>
                    <a:lnBlToTr w="12700" cmpd="sng">
                      <a:noFill/>
                      <a:prstDash val="solid"/>
                    </a:lnBlToTr>
                  </a:tcPr>
                </a:tc>
              </a:tr>
              <a:tr h="370840">
                <a:tc>
                  <a:txBody>
                    <a:bodyPr/>
                    <a:lstStyle/>
                    <a:p>
                      <a:pPr algn="ctr"/>
                      <a:r>
                        <a:rPr lang="en-US" dirty="0" smtClean="0">
                          <a:solidFill>
                            <a:schemeClr val="bg1"/>
                          </a:solidFill>
                        </a:rPr>
                        <a:t>1</a:t>
                      </a:r>
                      <a:endParaRPr lang="en-CA" dirty="0">
                        <a:solidFill>
                          <a:schemeClr val="bg1"/>
                        </a:solidFill>
                      </a:endParaRPr>
                    </a:p>
                  </a:txBody>
                  <a:tcPr>
                    <a:lnL>
                      <a:noFill/>
                    </a:lnL>
                    <a:lnR w="12700" cap="flat" cmpd="sng" algn="ctr">
                      <a:solidFill>
                        <a:schemeClr val="bg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1</a:t>
                      </a:r>
                      <a:endParaRPr lang="en-CA" dirty="0">
                        <a:solidFill>
                          <a:schemeClr val="bg1"/>
                        </a:solidFill>
                      </a:endParaRPr>
                    </a:p>
                  </a:txBody>
                  <a:tcPr>
                    <a:lnL w="12700" cap="flat" cmpd="sng" algn="ctr">
                      <a:solidFill>
                        <a:schemeClr val="bg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2</a:t>
                      </a:r>
                      <a:endParaRPr lang="en-CA" dirty="0">
                        <a:solidFill>
                          <a:schemeClr val="bg1"/>
                        </a:solidFill>
                      </a:endParaRP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3</a:t>
                      </a:r>
                      <a:endParaRPr lang="en-CA" dirty="0">
                        <a:solidFill>
                          <a:schemeClr val="bg1"/>
                        </a:solidFill>
                      </a:endParaRP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4</a:t>
                      </a:r>
                      <a:endParaRPr lang="en-CA" dirty="0">
                        <a:solidFill>
                          <a:schemeClr val="bg1"/>
                        </a:solidFill>
                      </a:endParaRP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0</a:t>
                      </a:r>
                      <a:endParaRPr lang="en-CA" dirty="0">
                        <a:solidFill>
                          <a:schemeClr val="bg1"/>
                        </a:solidFill>
                      </a:endParaRPr>
                    </a:p>
                  </a:txBody>
                  <a:tcPr>
                    <a:lnL>
                      <a:noFill/>
                    </a:lnL>
                    <a:lnR>
                      <a:noFill/>
                    </a:lnR>
                    <a:lnT>
                      <a:noFill/>
                    </a:lnT>
                    <a:lnB>
                      <a:noFill/>
                    </a:lnB>
                    <a:lnTlToBr w="12700" cmpd="sng">
                      <a:noFill/>
                      <a:prstDash val="solid"/>
                    </a:lnTlToBr>
                    <a:lnBlToTr w="12700" cmpd="sng">
                      <a:noFill/>
                      <a:prstDash val="solid"/>
                    </a:lnBlToTr>
                  </a:tcPr>
                </a:tc>
              </a:tr>
              <a:tr h="370840">
                <a:tc>
                  <a:txBody>
                    <a:bodyPr/>
                    <a:lstStyle/>
                    <a:p>
                      <a:pPr algn="ctr"/>
                      <a:r>
                        <a:rPr lang="en-US" dirty="0" smtClean="0">
                          <a:solidFill>
                            <a:schemeClr val="bg1"/>
                          </a:solidFill>
                        </a:rPr>
                        <a:t>2</a:t>
                      </a:r>
                      <a:endParaRPr lang="en-CA" dirty="0">
                        <a:solidFill>
                          <a:schemeClr val="bg1"/>
                        </a:solidFill>
                      </a:endParaRPr>
                    </a:p>
                  </a:txBody>
                  <a:tcPr>
                    <a:lnL>
                      <a:noFill/>
                    </a:lnL>
                    <a:lnR w="12700" cap="flat" cmpd="sng" algn="ctr">
                      <a:solidFill>
                        <a:schemeClr val="bg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2</a:t>
                      </a:r>
                      <a:endParaRPr lang="en-CA" dirty="0">
                        <a:solidFill>
                          <a:schemeClr val="bg1"/>
                        </a:solidFill>
                      </a:endParaRPr>
                    </a:p>
                  </a:txBody>
                  <a:tcPr>
                    <a:lnL w="12700" cap="flat" cmpd="sng" algn="ctr">
                      <a:solidFill>
                        <a:schemeClr val="bg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3</a:t>
                      </a:r>
                      <a:endParaRPr lang="en-CA" dirty="0">
                        <a:solidFill>
                          <a:schemeClr val="bg1"/>
                        </a:solidFill>
                      </a:endParaRP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4</a:t>
                      </a:r>
                      <a:endParaRPr lang="en-CA" dirty="0">
                        <a:solidFill>
                          <a:schemeClr val="bg1"/>
                        </a:solidFill>
                      </a:endParaRP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0</a:t>
                      </a:r>
                      <a:endParaRPr lang="en-CA" dirty="0">
                        <a:solidFill>
                          <a:schemeClr val="bg1"/>
                        </a:solidFill>
                      </a:endParaRP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1</a:t>
                      </a:r>
                      <a:endParaRPr lang="en-CA" dirty="0">
                        <a:solidFill>
                          <a:schemeClr val="bg1"/>
                        </a:solidFill>
                      </a:endParaRPr>
                    </a:p>
                  </a:txBody>
                  <a:tcPr>
                    <a:lnL>
                      <a:noFill/>
                    </a:lnL>
                    <a:lnR>
                      <a:noFill/>
                    </a:lnR>
                    <a:lnT>
                      <a:noFill/>
                    </a:lnT>
                    <a:lnB>
                      <a:noFill/>
                    </a:lnB>
                    <a:lnTlToBr w="12700" cmpd="sng">
                      <a:noFill/>
                      <a:prstDash val="solid"/>
                    </a:lnTlToBr>
                    <a:lnBlToTr w="12700" cmpd="sng">
                      <a:noFill/>
                      <a:prstDash val="solid"/>
                    </a:lnBlToTr>
                  </a:tcPr>
                </a:tc>
              </a:tr>
              <a:tr h="370840">
                <a:tc>
                  <a:txBody>
                    <a:bodyPr/>
                    <a:lstStyle/>
                    <a:p>
                      <a:pPr algn="ctr"/>
                      <a:r>
                        <a:rPr lang="en-US" dirty="0" smtClean="0">
                          <a:solidFill>
                            <a:schemeClr val="bg1"/>
                          </a:solidFill>
                        </a:rPr>
                        <a:t>3</a:t>
                      </a:r>
                      <a:endParaRPr lang="en-CA" dirty="0">
                        <a:solidFill>
                          <a:schemeClr val="bg1"/>
                        </a:solidFill>
                      </a:endParaRPr>
                    </a:p>
                  </a:txBody>
                  <a:tcPr>
                    <a:lnL>
                      <a:noFill/>
                    </a:lnL>
                    <a:lnR w="12700" cap="flat" cmpd="sng" algn="ctr">
                      <a:solidFill>
                        <a:schemeClr val="bg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3</a:t>
                      </a:r>
                      <a:endParaRPr lang="en-CA" dirty="0">
                        <a:solidFill>
                          <a:schemeClr val="bg1"/>
                        </a:solidFill>
                      </a:endParaRPr>
                    </a:p>
                  </a:txBody>
                  <a:tcPr>
                    <a:lnL w="12700" cap="flat" cmpd="sng" algn="ctr">
                      <a:solidFill>
                        <a:schemeClr val="bg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4</a:t>
                      </a:r>
                      <a:endParaRPr lang="en-CA" dirty="0">
                        <a:solidFill>
                          <a:schemeClr val="bg1"/>
                        </a:solidFill>
                      </a:endParaRP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0</a:t>
                      </a:r>
                      <a:endParaRPr lang="en-CA" dirty="0">
                        <a:solidFill>
                          <a:schemeClr val="bg1"/>
                        </a:solidFill>
                      </a:endParaRP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1</a:t>
                      </a:r>
                      <a:endParaRPr lang="en-CA" dirty="0">
                        <a:solidFill>
                          <a:schemeClr val="bg1"/>
                        </a:solidFill>
                      </a:endParaRP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2</a:t>
                      </a:r>
                      <a:endParaRPr lang="en-CA" dirty="0">
                        <a:solidFill>
                          <a:schemeClr val="bg1"/>
                        </a:solidFill>
                      </a:endParaRPr>
                    </a:p>
                  </a:txBody>
                  <a:tcPr>
                    <a:lnL>
                      <a:noFill/>
                    </a:lnL>
                    <a:lnR>
                      <a:noFill/>
                    </a:lnR>
                    <a:lnT>
                      <a:noFill/>
                    </a:lnT>
                    <a:lnB>
                      <a:noFill/>
                    </a:lnB>
                    <a:lnTlToBr w="12700" cmpd="sng">
                      <a:noFill/>
                      <a:prstDash val="solid"/>
                    </a:lnTlToBr>
                    <a:lnBlToTr w="12700" cmpd="sng">
                      <a:noFill/>
                      <a:prstDash val="solid"/>
                    </a:lnBlToTr>
                  </a:tcPr>
                </a:tc>
              </a:tr>
              <a:tr h="370840">
                <a:tc>
                  <a:txBody>
                    <a:bodyPr/>
                    <a:lstStyle/>
                    <a:p>
                      <a:pPr algn="ctr"/>
                      <a:r>
                        <a:rPr lang="en-US" dirty="0" smtClean="0">
                          <a:solidFill>
                            <a:schemeClr val="bg1"/>
                          </a:solidFill>
                        </a:rPr>
                        <a:t>4</a:t>
                      </a:r>
                      <a:endParaRPr lang="en-CA" dirty="0">
                        <a:solidFill>
                          <a:schemeClr val="bg1"/>
                        </a:solidFill>
                      </a:endParaRPr>
                    </a:p>
                  </a:txBody>
                  <a:tcPr>
                    <a:lnL>
                      <a:noFill/>
                    </a:lnL>
                    <a:lnR w="12700" cap="flat" cmpd="sng" algn="ctr">
                      <a:solidFill>
                        <a:schemeClr val="bg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4</a:t>
                      </a:r>
                      <a:endParaRPr lang="en-CA" dirty="0">
                        <a:solidFill>
                          <a:schemeClr val="bg1"/>
                        </a:solidFill>
                      </a:endParaRPr>
                    </a:p>
                  </a:txBody>
                  <a:tcPr>
                    <a:lnL w="12700" cap="flat" cmpd="sng" algn="ctr">
                      <a:solidFill>
                        <a:schemeClr val="bg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0</a:t>
                      </a:r>
                      <a:endParaRPr lang="en-CA" dirty="0">
                        <a:solidFill>
                          <a:schemeClr val="bg1"/>
                        </a:solidFill>
                      </a:endParaRP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1</a:t>
                      </a:r>
                      <a:endParaRPr lang="en-CA" dirty="0">
                        <a:solidFill>
                          <a:schemeClr val="bg1"/>
                        </a:solidFill>
                      </a:endParaRP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2</a:t>
                      </a:r>
                      <a:endParaRPr lang="en-CA" dirty="0">
                        <a:solidFill>
                          <a:schemeClr val="bg1"/>
                        </a:solidFill>
                      </a:endParaRP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3</a:t>
                      </a:r>
                      <a:endParaRPr lang="en-CA" dirty="0">
                        <a:solidFill>
                          <a:schemeClr val="bg1"/>
                        </a:solidFill>
                      </a:endParaRPr>
                    </a:p>
                  </a:txBody>
                  <a:tcPr>
                    <a:lnL>
                      <a:noFill/>
                    </a:lnL>
                    <a:lnR>
                      <a:noFill/>
                    </a:lnR>
                    <a:lnT>
                      <a:noFill/>
                    </a:lnT>
                    <a:lnB>
                      <a:noFill/>
                    </a:lnB>
                    <a:lnTlToBr w="12700" cmpd="sng">
                      <a:noFill/>
                      <a:prstDash val="solid"/>
                    </a:lnTlToBr>
                    <a:lnBlToTr w="12700" cmpd="sng">
                      <a:noFill/>
                      <a:prstDash val="solid"/>
                    </a:lnBlToTr>
                  </a:tcPr>
                </a:tc>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100539710"/>
              </p:ext>
            </p:extLst>
          </p:nvPr>
        </p:nvGraphicFramePr>
        <p:xfrm>
          <a:off x="4800600" y="3660314"/>
          <a:ext cx="3886200" cy="2225040"/>
        </p:xfrm>
        <a:graphic>
          <a:graphicData uri="http://schemas.openxmlformats.org/drawingml/2006/table">
            <a:tbl>
              <a:tblPr>
                <a:tableStyleId>{2D5ABB26-0587-4C30-8999-92F81FD0307C}</a:tableStyleId>
              </a:tblPr>
              <a:tblGrid>
                <a:gridCol w="647700"/>
                <a:gridCol w="647700"/>
                <a:gridCol w="647700"/>
                <a:gridCol w="647700"/>
                <a:gridCol w="647700"/>
                <a:gridCol w="647700"/>
              </a:tblGrid>
              <a:tr h="370840">
                <a:tc>
                  <a:txBody>
                    <a:bodyPr/>
                    <a:lstStyle/>
                    <a:p>
                      <a:pPr algn="ctr"/>
                      <a:r>
                        <a:rPr lang="en-US" dirty="0" smtClean="0">
                          <a:solidFill>
                            <a:schemeClr val="bg1"/>
                          </a:solidFill>
                        </a:rPr>
                        <a:t>×</a:t>
                      </a:r>
                      <a:endParaRPr lang="en-CA" dirty="0">
                        <a:solidFill>
                          <a:schemeClr val="bg1"/>
                        </a:solidFill>
                      </a:endParaRPr>
                    </a:p>
                  </a:txBody>
                  <a:tcPr>
                    <a:lnL>
                      <a:noFill/>
                    </a:lnL>
                    <a:lnR w="12700" cap="flat" cmpd="sng" algn="ctr">
                      <a:solidFill>
                        <a:schemeClr val="bg1"/>
                      </a:solidFill>
                      <a:prstDash val="solid"/>
                      <a:round/>
                      <a:headEnd type="none" w="med" len="med"/>
                      <a:tailEnd type="none" w="med" len="med"/>
                    </a:lnR>
                    <a:lnT>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smtClean="0">
                          <a:solidFill>
                            <a:schemeClr val="bg1"/>
                          </a:solidFill>
                        </a:rPr>
                        <a:t>0</a:t>
                      </a:r>
                      <a:endParaRPr lang="en-CA" dirty="0">
                        <a:solidFill>
                          <a:schemeClr val="bg1"/>
                        </a:solidFill>
                      </a:endParaRPr>
                    </a:p>
                  </a:txBody>
                  <a:tcPr>
                    <a:lnL w="12700" cap="flat" cmpd="sng" algn="ctr">
                      <a:solidFill>
                        <a:schemeClr val="bg1"/>
                      </a:solidFill>
                      <a:prstDash val="solid"/>
                      <a:round/>
                      <a:headEnd type="none" w="med" len="med"/>
                      <a:tailEnd type="none" w="med" len="med"/>
                    </a:lnL>
                    <a:lnR>
                      <a:noFill/>
                    </a:lnR>
                    <a:lnT>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smtClean="0">
                          <a:solidFill>
                            <a:schemeClr val="bg1"/>
                          </a:solidFill>
                        </a:rPr>
                        <a:t>1</a:t>
                      </a:r>
                      <a:endParaRPr lang="en-CA" dirty="0">
                        <a:solidFill>
                          <a:schemeClr val="bg1"/>
                        </a:solidFill>
                      </a:endParaRPr>
                    </a:p>
                  </a:txBody>
                  <a:tcPr>
                    <a:lnL>
                      <a:noFill/>
                    </a:lnL>
                    <a:lnR>
                      <a:noFill/>
                    </a:lnR>
                    <a:lnT>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smtClean="0">
                          <a:solidFill>
                            <a:schemeClr val="bg1"/>
                          </a:solidFill>
                        </a:rPr>
                        <a:t>2</a:t>
                      </a:r>
                      <a:endParaRPr lang="en-CA" dirty="0">
                        <a:solidFill>
                          <a:schemeClr val="bg1"/>
                        </a:solidFill>
                      </a:endParaRPr>
                    </a:p>
                  </a:txBody>
                  <a:tcPr>
                    <a:lnL>
                      <a:noFill/>
                    </a:lnL>
                    <a:lnR>
                      <a:noFill/>
                    </a:lnR>
                    <a:lnT>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smtClean="0">
                          <a:solidFill>
                            <a:schemeClr val="bg1"/>
                          </a:solidFill>
                        </a:rPr>
                        <a:t>3</a:t>
                      </a:r>
                      <a:endParaRPr lang="en-CA" dirty="0">
                        <a:solidFill>
                          <a:schemeClr val="bg1"/>
                        </a:solidFill>
                      </a:endParaRPr>
                    </a:p>
                  </a:txBody>
                  <a:tcPr>
                    <a:lnL>
                      <a:noFill/>
                    </a:lnL>
                    <a:lnR>
                      <a:noFill/>
                    </a:lnR>
                    <a:lnT>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smtClean="0">
                          <a:solidFill>
                            <a:schemeClr val="bg1"/>
                          </a:solidFill>
                        </a:rPr>
                        <a:t>4</a:t>
                      </a:r>
                      <a:endParaRPr lang="en-CA" dirty="0">
                        <a:solidFill>
                          <a:schemeClr val="bg1"/>
                        </a:solidFill>
                      </a:endParaRPr>
                    </a:p>
                  </a:txBody>
                  <a:tcPr>
                    <a:lnL>
                      <a:noFill/>
                    </a:lnL>
                    <a:lnR>
                      <a:noFill/>
                    </a:lnR>
                    <a:lnT>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pPr algn="ctr"/>
                      <a:r>
                        <a:rPr lang="en-US" dirty="0" smtClean="0">
                          <a:solidFill>
                            <a:schemeClr val="bg1"/>
                          </a:solidFill>
                        </a:rPr>
                        <a:t>0</a:t>
                      </a:r>
                      <a:endParaRPr lang="en-CA" dirty="0">
                        <a:solidFill>
                          <a:schemeClr val="bg1"/>
                        </a:solidFill>
                      </a:endParaRPr>
                    </a:p>
                  </a:txBody>
                  <a:tcPr>
                    <a:lnL>
                      <a:noFill/>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0</a:t>
                      </a:r>
                      <a:endParaRPr lang="en-CA" dirty="0">
                        <a:solidFill>
                          <a:schemeClr val="bg1"/>
                        </a:solidFill>
                      </a:endParaRPr>
                    </a:p>
                  </a:txBody>
                  <a:tcPr>
                    <a:lnL w="12700" cap="flat" cmpd="sng" algn="ctr">
                      <a:solidFill>
                        <a:schemeClr val="bg1"/>
                      </a:solidFill>
                      <a:prstDash val="solid"/>
                      <a:round/>
                      <a:headEnd type="none" w="med" len="med"/>
                      <a:tailEnd type="none" w="med" len="med"/>
                    </a:lnL>
                    <a:lnR>
                      <a:noFill/>
                    </a:lnR>
                    <a:lnT w="12700" cap="flat" cmpd="sng" algn="ctr">
                      <a:solidFill>
                        <a:schemeClr val="bg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0</a:t>
                      </a:r>
                      <a:endParaRPr lang="en-CA" dirty="0">
                        <a:solidFill>
                          <a:schemeClr val="bg1"/>
                        </a:solidFill>
                      </a:endParaRPr>
                    </a:p>
                  </a:txBody>
                  <a:tcPr>
                    <a:lnL>
                      <a:noFill/>
                    </a:lnL>
                    <a:lnR>
                      <a:noFill/>
                    </a:lnR>
                    <a:lnT w="12700" cap="flat" cmpd="sng" algn="ctr">
                      <a:solidFill>
                        <a:schemeClr val="bg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0</a:t>
                      </a:r>
                      <a:endParaRPr lang="en-CA" dirty="0">
                        <a:solidFill>
                          <a:schemeClr val="bg1"/>
                        </a:solidFill>
                      </a:endParaRPr>
                    </a:p>
                  </a:txBody>
                  <a:tcPr>
                    <a:lnL>
                      <a:noFill/>
                    </a:lnL>
                    <a:lnR>
                      <a:noFill/>
                    </a:lnR>
                    <a:lnT w="12700" cap="flat" cmpd="sng" algn="ctr">
                      <a:solidFill>
                        <a:schemeClr val="bg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0</a:t>
                      </a:r>
                      <a:endParaRPr lang="en-CA" dirty="0">
                        <a:solidFill>
                          <a:schemeClr val="bg1"/>
                        </a:solidFill>
                      </a:endParaRPr>
                    </a:p>
                  </a:txBody>
                  <a:tcPr>
                    <a:lnL>
                      <a:noFill/>
                    </a:lnL>
                    <a:lnR>
                      <a:noFill/>
                    </a:lnR>
                    <a:lnT w="12700" cap="flat" cmpd="sng" algn="ctr">
                      <a:solidFill>
                        <a:schemeClr val="bg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0</a:t>
                      </a:r>
                      <a:endParaRPr lang="en-CA" dirty="0">
                        <a:solidFill>
                          <a:schemeClr val="bg1"/>
                        </a:solidFill>
                      </a:endParaRPr>
                    </a:p>
                  </a:txBody>
                  <a:tcPr>
                    <a:lnL>
                      <a:noFill/>
                    </a:lnL>
                    <a:lnR>
                      <a:noFill/>
                    </a:lnR>
                    <a:lnT w="12700" cap="flat" cmpd="sng" algn="ctr">
                      <a:solidFill>
                        <a:schemeClr val="bg1"/>
                      </a:solidFill>
                      <a:prstDash val="solid"/>
                      <a:round/>
                      <a:headEnd type="none" w="med" len="med"/>
                      <a:tailEnd type="none" w="med" len="med"/>
                    </a:lnT>
                    <a:lnB>
                      <a:noFill/>
                    </a:lnB>
                    <a:lnTlToBr w="12700" cmpd="sng">
                      <a:noFill/>
                      <a:prstDash val="solid"/>
                    </a:lnTlToBr>
                    <a:lnBlToTr w="12700" cmpd="sng">
                      <a:noFill/>
                      <a:prstDash val="solid"/>
                    </a:lnBlToTr>
                  </a:tcPr>
                </a:tc>
              </a:tr>
              <a:tr h="370840">
                <a:tc>
                  <a:txBody>
                    <a:bodyPr/>
                    <a:lstStyle/>
                    <a:p>
                      <a:pPr algn="ctr"/>
                      <a:r>
                        <a:rPr lang="en-US" dirty="0" smtClean="0">
                          <a:solidFill>
                            <a:schemeClr val="bg1"/>
                          </a:solidFill>
                        </a:rPr>
                        <a:t>1</a:t>
                      </a:r>
                      <a:endParaRPr lang="en-CA" dirty="0">
                        <a:solidFill>
                          <a:schemeClr val="bg1"/>
                        </a:solidFill>
                      </a:endParaRPr>
                    </a:p>
                  </a:txBody>
                  <a:tcPr>
                    <a:lnL>
                      <a:noFill/>
                    </a:lnL>
                    <a:lnR w="12700" cap="flat" cmpd="sng" algn="ctr">
                      <a:solidFill>
                        <a:schemeClr val="bg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0</a:t>
                      </a:r>
                      <a:endParaRPr lang="en-CA" dirty="0">
                        <a:solidFill>
                          <a:schemeClr val="bg1"/>
                        </a:solidFill>
                      </a:endParaRPr>
                    </a:p>
                  </a:txBody>
                  <a:tcPr>
                    <a:lnL w="12700" cap="flat" cmpd="sng" algn="ctr">
                      <a:solidFill>
                        <a:schemeClr val="bg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1</a:t>
                      </a:r>
                      <a:endParaRPr lang="en-CA" dirty="0">
                        <a:solidFill>
                          <a:schemeClr val="bg1"/>
                        </a:solidFill>
                      </a:endParaRP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2</a:t>
                      </a:r>
                      <a:endParaRPr lang="en-CA" dirty="0">
                        <a:solidFill>
                          <a:schemeClr val="bg1"/>
                        </a:solidFill>
                      </a:endParaRP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3</a:t>
                      </a:r>
                      <a:endParaRPr lang="en-CA" dirty="0">
                        <a:solidFill>
                          <a:schemeClr val="bg1"/>
                        </a:solidFill>
                      </a:endParaRP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4</a:t>
                      </a:r>
                      <a:endParaRPr lang="en-CA" dirty="0">
                        <a:solidFill>
                          <a:schemeClr val="bg1"/>
                        </a:solidFill>
                      </a:endParaRPr>
                    </a:p>
                  </a:txBody>
                  <a:tcPr>
                    <a:lnL>
                      <a:noFill/>
                    </a:lnL>
                    <a:lnR>
                      <a:noFill/>
                    </a:lnR>
                    <a:lnT>
                      <a:noFill/>
                    </a:lnT>
                    <a:lnB>
                      <a:noFill/>
                    </a:lnB>
                    <a:lnTlToBr w="12700" cmpd="sng">
                      <a:noFill/>
                      <a:prstDash val="solid"/>
                    </a:lnTlToBr>
                    <a:lnBlToTr w="12700" cmpd="sng">
                      <a:noFill/>
                      <a:prstDash val="solid"/>
                    </a:lnBlToTr>
                  </a:tcPr>
                </a:tc>
              </a:tr>
              <a:tr h="370840">
                <a:tc>
                  <a:txBody>
                    <a:bodyPr/>
                    <a:lstStyle/>
                    <a:p>
                      <a:pPr algn="ctr"/>
                      <a:r>
                        <a:rPr lang="en-US" dirty="0" smtClean="0">
                          <a:solidFill>
                            <a:schemeClr val="bg1"/>
                          </a:solidFill>
                        </a:rPr>
                        <a:t>2</a:t>
                      </a:r>
                      <a:endParaRPr lang="en-CA" dirty="0">
                        <a:solidFill>
                          <a:schemeClr val="bg1"/>
                        </a:solidFill>
                      </a:endParaRPr>
                    </a:p>
                  </a:txBody>
                  <a:tcPr>
                    <a:lnL>
                      <a:noFill/>
                    </a:lnL>
                    <a:lnR w="12700" cap="flat" cmpd="sng" algn="ctr">
                      <a:solidFill>
                        <a:schemeClr val="bg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0</a:t>
                      </a:r>
                      <a:endParaRPr lang="en-CA" dirty="0">
                        <a:solidFill>
                          <a:schemeClr val="bg1"/>
                        </a:solidFill>
                      </a:endParaRPr>
                    </a:p>
                  </a:txBody>
                  <a:tcPr>
                    <a:lnL w="12700" cap="flat" cmpd="sng" algn="ctr">
                      <a:solidFill>
                        <a:schemeClr val="bg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2</a:t>
                      </a:r>
                      <a:endParaRPr lang="en-CA" dirty="0">
                        <a:solidFill>
                          <a:schemeClr val="bg1"/>
                        </a:solidFill>
                      </a:endParaRP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4</a:t>
                      </a:r>
                      <a:endParaRPr lang="en-CA" dirty="0">
                        <a:solidFill>
                          <a:schemeClr val="bg1"/>
                        </a:solidFill>
                      </a:endParaRP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1</a:t>
                      </a:r>
                      <a:endParaRPr lang="en-CA" dirty="0">
                        <a:solidFill>
                          <a:schemeClr val="bg1"/>
                        </a:solidFill>
                      </a:endParaRP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3</a:t>
                      </a:r>
                      <a:endParaRPr lang="en-CA" dirty="0">
                        <a:solidFill>
                          <a:schemeClr val="bg1"/>
                        </a:solidFill>
                      </a:endParaRPr>
                    </a:p>
                  </a:txBody>
                  <a:tcPr>
                    <a:lnL>
                      <a:noFill/>
                    </a:lnL>
                    <a:lnR>
                      <a:noFill/>
                    </a:lnR>
                    <a:lnT>
                      <a:noFill/>
                    </a:lnT>
                    <a:lnB>
                      <a:noFill/>
                    </a:lnB>
                    <a:lnTlToBr w="12700" cmpd="sng">
                      <a:noFill/>
                      <a:prstDash val="solid"/>
                    </a:lnTlToBr>
                    <a:lnBlToTr w="12700" cmpd="sng">
                      <a:noFill/>
                      <a:prstDash val="solid"/>
                    </a:lnBlToTr>
                  </a:tcPr>
                </a:tc>
              </a:tr>
              <a:tr h="370840">
                <a:tc>
                  <a:txBody>
                    <a:bodyPr/>
                    <a:lstStyle/>
                    <a:p>
                      <a:pPr algn="ctr"/>
                      <a:r>
                        <a:rPr lang="en-US" dirty="0" smtClean="0">
                          <a:solidFill>
                            <a:schemeClr val="bg1"/>
                          </a:solidFill>
                        </a:rPr>
                        <a:t>3</a:t>
                      </a:r>
                      <a:endParaRPr lang="en-CA" dirty="0">
                        <a:solidFill>
                          <a:schemeClr val="bg1"/>
                        </a:solidFill>
                      </a:endParaRPr>
                    </a:p>
                  </a:txBody>
                  <a:tcPr>
                    <a:lnL>
                      <a:noFill/>
                    </a:lnL>
                    <a:lnR w="12700" cap="flat" cmpd="sng" algn="ctr">
                      <a:solidFill>
                        <a:schemeClr val="bg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0</a:t>
                      </a:r>
                      <a:endParaRPr lang="en-CA" dirty="0">
                        <a:solidFill>
                          <a:schemeClr val="bg1"/>
                        </a:solidFill>
                      </a:endParaRPr>
                    </a:p>
                  </a:txBody>
                  <a:tcPr>
                    <a:lnL w="12700" cap="flat" cmpd="sng" algn="ctr">
                      <a:solidFill>
                        <a:schemeClr val="bg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3</a:t>
                      </a:r>
                      <a:endParaRPr lang="en-CA" dirty="0">
                        <a:solidFill>
                          <a:schemeClr val="bg1"/>
                        </a:solidFill>
                      </a:endParaRP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1</a:t>
                      </a:r>
                      <a:endParaRPr lang="en-CA" dirty="0">
                        <a:solidFill>
                          <a:schemeClr val="bg1"/>
                        </a:solidFill>
                      </a:endParaRP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4</a:t>
                      </a:r>
                      <a:endParaRPr lang="en-CA" dirty="0">
                        <a:solidFill>
                          <a:schemeClr val="bg1"/>
                        </a:solidFill>
                      </a:endParaRP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2</a:t>
                      </a:r>
                      <a:endParaRPr lang="en-CA" dirty="0">
                        <a:solidFill>
                          <a:schemeClr val="bg1"/>
                        </a:solidFill>
                      </a:endParaRPr>
                    </a:p>
                  </a:txBody>
                  <a:tcPr>
                    <a:lnL>
                      <a:noFill/>
                    </a:lnL>
                    <a:lnR>
                      <a:noFill/>
                    </a:lnR>
                    <a:lnT>
                      <a:noFill/>
                    </a:lnT>
                    <a:lnB>
                      <a:noFill/>
                    </a:lnB>
                    <a:lnTlToBr w="12700" cmpd="sng">
                      <a:noFill/>
                      <a:prstDash val="solid"/>
                    </a:lnTlToBr>
                    <a:lnBlToTr w="12700" cmpd="sng">
                      <a:noFill/>
                      <a:prstDash val="solid"/>
                    </a:lnBlToTr>
                  </a:tcPr>
                </a:tc>
              </a:tr>
              <a:tr h="370840">
                <a:tc>
                  <a:txBody>
                    <a:bodyPr/>
                    <a:lstStyle/>
                    <a:p>
                      <a:pPr algn="ctr"/>
                      <a:r>
                        <a:rPr lang="en-US" dirty="0" smtClean="0">
                          <a:solidFill>
                            <a:schemeClr val="bg1"/>
                          </a:solidFill>
                        </a:rPr>
                        <a:t>4</a:t>
                      </a:r>
                      <a:endParaRPr lang="en-CA" dirty="0">
                        <a:solidFill>
                          <a:schemeClr val="bg1"/>
                        </a:solidFill>
                      </a:endParaRPr>
                    </a:p>
                  </a:txBody>
                  <a:tcPr>
                    <a:lnL>
                      <a:noFill/>
                    </a:lnL>
                    <a:lnR w="12700" cap="flat" cmpd="sng" algn="ctr">
                      <a:solidFill>
                        <a:schemeClr val="bg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0</a:t>
                      </a:r>
                      <a:endParaRPr lang="en-CA" dirty="0">
                        <a:solidFill>
                          <a:schemeClr val="bg1"/>
                        </a:solidFill>
                      </a:endParaRPr>
                    </a:p>
                  </a:txBody>
                  <a:tcPr>
                    <a:lnL w="12700" cap="flat" cmpd="sng" algn="ctr">
                      <a:solidFill>
                        <a:schemeClr val="bg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4</a:t>
                      </a:r>
                      <a:endParaRPr lang="en-CA" dirty="0">
                        <a:solidFill>
                          <a:schemeClr val="bg1"/>
                        </a:solidFill>
                      </a:endParaRP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3</a:t>
                      </a:r>
                      <a:endParaRPr lang="en-CA" dirty="0">
                        <a:solidFill>
                          <a:schemeClr val="bg1"/>
                        </a:solidFill>
                      </a:endParaRP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2</a:t>
                      </a:r>
                      <a:endParaRPr lang="en-CA" dirty="0">
                        <a:solidFill>
                          <a:schemeClr val="bg1"/>
                        </a:solidFill>
                      </a:endParaRP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1</a:t>
                      </a:r>
                      <a:endParaRPr lang="en-CA" dirty="0">
                        <a:solidFill>
                          <a:schemeClr val="bg1"/>
                        </a:solidFill>
                      </a:endParaRPr>
                    </a:p>
                  </a:txBody>
                  <a:tcPr>
                    <a:lnL>
                      <a:noFill/>
                    </a:lnL>
                    <a:lnR>
                      <a:noFill/>
                    </a:lnR>
                    <a:lnT>
                      <a:noFill/>
                    </a:lnT>
                    <a:lnB>
                      <a:noFill/>
                    </a:lnB>
                    <a:lnTlToBr w="12700" cmpd="sng">
                      <a:noFill/>
                      <a:prstDash val="solid"/>
                    </a:lnTlToBr>
                    <a:lnBlToTr w="12700" cmpd="sng">
                      <a:noFill/>
                      <a:prstDash val="solid"/>
                    </a:lnBlToTr>
                  </a:tcPr>
                </a:tc>
              </a:tr>
            </a:tbl>
          </a:graphicData>
        </a:graphic>
      </p:graphicFrame>
      <p:sp>
        <p:nvSpPr>
          <p:cNvPr id="5" name="Oval 4"/>
          <p:cNvSpPr/>
          <p:nvPr/>
        </p:nvSpPr>
        <p:spPr>
          <a:xfrm>
            <a:off x="6852824" y="5096522"/>
            <a:ext cx="4572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Oval 6"/>
          <p:cNvSpPr/>
          <p:nvPr/>
        </p:nvSpPr>
        <p:spPr>
          <a:xfrm>
            <a:off x="8134170" y="5472346"/>
            <a:ext cx="4572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Oval 7"/>
          <p:cNvSpPr/>
          <p:nvPr/>
        </p:nvSpPr>
        <p:spPr>
          <a:xfrm>
            <a:off x="7490532" y="4718486"/>
            <a:ext cx="4572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Oval 8"/>
          <p:cNvSpPr/>
          <p:nvPr/>
        </p:nvSpPr>
        <p:spPr>
          <a:xfrm>
            <a:off x="6189956" y="4343400"/>
            <a:ext cx="4572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Footer Placeholder 9"/>
          <p:cNvSpPr>
            <a:spLocks noGrp="1"/>
          </p:cNvSpPr>
          <p:nvPr>
            <p:ph type="ftr" sz="quarter" idx="11"/>
          </p:nvPr>
        </p:nvSpPr>
        <p:spPr/>
        <p:txBody>
          <a:bodyPr/>
          <a:lstStyle/>
          <a:p>
            <a:r>
              <a:rPr lang="en-CA" smtClean="0"/>
              <a:t>Field axioms</a:t>
            </a:r>
            <a:endParaRPr lang="en-CA"/>
          </a:p>
        </p:txBody>
      </p:sp>
      <p:sp>
        <p:nvSpPr>
          <p:cNvPr id="11" name="Slide Number Placeholder 10"/>
          <p:cNvSpPr>
            <a:spLocks noGrp="1"/>
          </p:cNvSpPr>
          <p:nvPr>
            <p:ph type="sldNum" sz="quarter" idx="12"/>
          </p:nvPr>
        </p:nvSpPr>
        <p:spPr/>
        <p:txBody>
          <a:bodyPr/>
          <a:lstStyle/>
          <a:p>
            <a:fld id="{42EF6DC8-DA9C-4533-8A40-BB00A2545AF8}" type="slidenum">
              <a:rPr lang="en-CA" smtClean="0"/>
              <a:pPr/>
              <a:t>8</a:t>
            </a:fld>
            <a:endParaRPr lang="en-CA"/>
          </a:p>
        </p:txBody>
      </p:sp>
    </p:spTree>
    <p:extLst>
      <p:ext uri="{BB962C8B-B14F-4D97-AF65-F5344CB8AC3E}">
        <p14:creationId xmlns:p14="http://schemas.microsoft.com/office/powerpoint/2010/main" val="2187107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non-examples</a:t>
            </a:r>
            <a:endParaRPr lang="en-CA" dirty="0"/>
          </a:p>
        </p:txBody>
      </p:sp>
      <p:sp>
        <p:nvSpPr>
          <p:cNvPr id="3" name="Content Placeholder 2"/>
          <p:cNvSpPr>
            <a:spLocks noGrp="1"/>
          </p:cNvSpPr>
          <p:nvPr>
            <p:ph idx="1"/>
          </p:nvPr>
        </p:nvSpPr>
        <p:spPr/>
        <p:txBody>
          <a:bodyPr/>
          <a:lstStyle/>
          <a:p>
            <a:r>
              <a:rPr lang="en-US" dirty="0" smtClean="0"/>
              <a:t>Some common collections are not fields</a:t>
            </a:r>
          </a:p>
          <a:p>
            <a:pPr lvl="1"/>
            <a:r>
              <a:rPr lang="en-US" dirty="0" smtClean="0"/>
              <a:t>The non-negative real numbers</a:t>
            </a:r>
          </a:p>
          <a:p>
            <a:pPr lvl="2"/>
            <a:r>
              <a:rPr lang="en-US" dirty="0" smtClean="0"/>
              <a:t>All axioms are satisfied except the existence of additive inverses</a:t>
            </a:r>
          </a:p>
          <a:p>
            <a:pPr lvl="3"/>
            <a:r>
              <a:rPr lang="en-US" dirty="0" smtClean="0"/>
              <a:t>There is no non-negative real </a:t>
            </a:r>
            <a:r>
              <a:rPr lang="en-US" i="1" dirty="0" smtClean="0">
                <a:latin typeface="Times New Roman" panose="02020603050405020304" pitchFamily="18" charset="0"/>
              </a:rPr>
              <a:t>x</a:t>
            </a:r>
            <a:r>
              <a:rPr lang="en-US" dirty="0" smtClean="0"/>
              <a:t> such that </a:t>
            </a:r>
            <a:r>
              <a:rPr lang="en-US" dirty="0" smtClean="0">
                <a:latin typeface="Times New Roman" panose="02020603050405020304" pitchFamily="18" charset="0"/>
              </a:rPr>
              <a:t>3 + </a:t>
            </a:r>
            <a:r>
              <a:rPr lang="en-US" i="1" dirty="0" smtClean="0">
                <a:latin typeface="Times New Roman" panose="02020603050405020304" pitchFamily="18" charset="0"/>
              </a:rPr>
              <a:t>x</a:t>
            </a:r>
            <a:r>
              <a:rPr lang="en-US" dirty="0" smtClean="0">
                <a:latin typeface="Times New Roman" panose="02020603050405020304" pitchFamily="18" charset="0"/>
              </a:rPr>
              <a:t> = 0</a:t>
            </a:r>
          </a:p>
          <a:p>
            <a:pPr lvl="1"/>
            <a:r>
              <a:rPr lang="en-US" dirty="0" smtClean="0"/>
              <a:t>The integers</a:t>
            </a:r>
          </a:p>
          <a:p>
            <a:pPr lvl="2"/>
            <a:r>
              <a:rPr lang="en-US" dirty="0" smtClean="0"/>
              <a:t>All axioms satisfied except existence of multiplicative inverses</a:t>
            </a:r>
          </a:p>
          <a:p>
            <a:pPr lvl="3"/>
            <a:r>
              <a:rPr lang="en-US" dirty="0" smtClean="0"/>
              <a:t>There is no integer </a:t>
            </a:r>
            <a:r>
              <a:rPr lang="en-US" i="1" dirty="0" smtClean="0">
                <a:latin typeface="Times New Roman" panose="02020603050405020304" pitchFamily="18" charset="0"/>
              </a:rPr>
              <a:t>n</a:t>
            </a:r>
            <a:r>
              <a:rPr lang="en-US" dirty="0" smtClean="0"/>
              <a:t> such that </a:t>
            </a:r>
            <a:r>
              <a:rPr lang="en-US" dirty="0" smtClean="0">
                <a:latin typeface="Times New Roman" panose="02020603050405020304" pitchFamily="18" charset="0"/>
              </a:rPr>
              <a:t>3</a:t>
            </a:r>
            <a:r>
              <a:rPr lang="en-US" i="1" dirty="0" smtClean="0">
                <a:latin typeface="Times New Roman" panose="02020603050405020304" pitchFamily="18" charset="0"/>
              </a:rPr>
              <a:t>n</a:t>
            </a:r>
            <a:r>
              <a:rPr lang="en-US" dirty="0" smtClean="0">
                <a:latin typeface="Times New Roman" panose="02020603050405020304" pitchFamily="18" charset="0"/>
              </a:rPr>
              <a:t> = 1</a:t>
            </a:r>
          </a:p>
          <a:p>
            <a:pPr lvl="1"/>
            <a:r>
              <a:rPr lang="en-US" dirty="0" smtClean="0"/>
              <a:t>The irrationals</a:t>
            </a:r>
          </a:p>
          <a:p>
            <a:pPr lvl="2"/>
            <a:r>
              <a:rPr lang="en-US" dirty="0" smtClean="0"/>
              <a:t>The irrationals are not closed under addition or multiplication:</a:t>
            </a:r>
          </a:p>
          <a:p>
            <a:pPr marL="914400" lvl="2" indent="0" algn="ctr">
              <a:buNone/>
            </a:pPr>
            <a:r>
              <a:rPr lang="en-US" dirty="0" smtClean="0"/>
              <a:t>and</a:t>
            </a:r>
          </a:p>
        </p:txBody>
      </p:sp>
      <p:graphicFrame>
        <p:nvGraphicFramePr>
          <p:cNvPr id="4" name="Object 3"/>
          <p:cNvGraphicFramePr>
            <a:graphicFrameLocks noChangeAspect="1"/>
          </p:cNvGraphicFramePr>
          <p:nvPr>
            <p:extLst>
              <p:ext uri="{D42A27DB-BD31-4B8C-83A1-F6EECF244321}">
                <p14:modId xmlns:p14="http://schemas.microsoft.com/office/powerpoint/2010/main" val="4247007686"/>
              </p:ext>
            </p:extLst>
          </p:nvPr>
        </p:nvGraphicFramePr>
        <p:xfrm>
          <a:off x="3073748" y="4949537"/>
          <a:ext cx="1625600" cy="482600"/>
        </p:xfrm>
        <a:graphic>
          <a:graphicData uri="http://schemas.openxmlformats.org/presentationml/2006/ole">
            <mc:AlternateContent xmlns:mc="http://schemas.openxmlformats.org/markup-compatibility/2006">
              <mc:Choice xmlns:v="urn:schemas-microsoft-com:vml" Requires="v">
                <p:oleObj spid="_x0000_s4156" name="Equation" r:id="rId3" imgW="1625400" imgH="482400" progId="Equation.DSMT4">
                  <p:embed/>
                </p:oleObj>
              </mc:Choice>
              <mc:Fallback>
                <p:oleObj name="Equation" r:id="rId3" imgW="1625400" imgH="482400" progId="Equation.DSMT4">
                  <p:embed/>
                  <p:pic>
                    <p:nvPicPr>
                      <p:cNvPr id="0" name="Object 11"/>
                      <p:cNvPicPr>
                        <a:picLocks noChangeAspect="1" noChangeArrowheads="1"/>
                      </p:cNvPicPr>
                      <p:nvPr/>
                    </p:nvPicPr>
                    <p:blipFill>
                      <a:blip r:embed="rId4"/>
                      <a:srcRect/>
                      <a:stretch>
                        <a:fillRect/>
                      </a:stretch>
                    </p:blipFill>
                    <p:spPr bwMode="auto">
                      <a:xfrm>
                        <a:off x="3073748" y="4949537"/>
                        <a:ext cx="1625600"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694469246"/>
              </p:ext>
            </p:extLst>
          </p:nvPr>
        </p:nvGraphicFramePr>
        <p:xfrm>
          <a:off x="5384452" y="4982157"/>
          <a:ext cx="1193800" cy="330200"/>
        </p:xfrm>
        <a:graphic>
          <a:graphicData uri="http://schemas.openxmlformats.org/presentationml/2006/ole">
            <mc:AlternateContent xmlns:mc="http://schemas.openxmlformats.org/markup-compatibility/2006">
              <mc:Choice xmlns:v="urn:schemas-microsoft-com:vml" Requires="v">
                <p:oleObj spid="_x0000_s4157" name="Equation" r:id="rId5" imgW="1193760" imgH="330120" progId="Equation.DSMT4">
                  <p:embed/>
                </p:oleObj>
              </mc:Choice>
              <mc:Fallback>
                <p:oleObj name="Equation" r:id="rId5" imgW="1193760" imgH="330120" progId="Equation.DSMT4">
                  <p:embed/>
                  <p:pic>
                    <p:nvPicPr>
                      <p:cNvPr id="0" name=""/>
                      <p:cNvPicPr>
                        <a:picLocks noChangeAspect="1" noChangeArrowheads="1"/>
                      </p:cNvPicPr>
                      <p:nvPr/>
                    </p:nvPicPr>
                    <p:blipFill>
                      <a:blip r:embed="rId6"/>
                      <a:srcRect/>
                      <a:stretch>
                        <a:fillRect/>
                      </a:stretch>
                    </p:blipFill>
                    <p:spPr bwMode="auto">
                      <a:xfrm>
                        <a:off x="5384452" y="4982157"/>
                        <a:ext cx="1193800" cy="33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Footer Placeholder 4"/>
          <p:cNvSpPr>
            <a:spLocks noGrp="1"/>
          </p:cNvSpPr>
          <p:nvPr>
            <p:ph type="ftr" sz="quarter" idx="11"/>
          </p:nvPr>
        </p:nvSpPr>
        <p:spPr/>
        <p:txBody>
          <a:bodyPr/>
          <a:lstStyle/>
          <a:p>
            <a:r>
              <a:rPr lang="en-CA" smtClean="0"/>
              <a:t>Field axioms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9</a:t>
            </a:fld>
            <a:endParaRPr lang="en-CA"/>
          </a:p>
        </p:txBody>
      </p:sp>
    </p:spTree>
    <p:extLst>
      <p:ext uri="{BB962C8B-B14F-4D97-AF65-F5344CB8AC3E}">
        <p14:creationId xmlns:p14="http://schemas.microsoft.com/office/powerpoint/2010/main" val="1076830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non-examples</a:t>
            </a:r>
            <a:endParaRPr lang="en-CA" dirty="0"/>
          </a:p>
        </p:txBody>
      </p:sp>
      <p:sp>
        <p:nvSpPr>
          <p:cNvPr id="3" name="Content Placeholder 2"/>
          <p:cNvSpPr>
            <a:spLocks noGrp="1"/>
          </p:cNvSpPr>
          <p:nvPr>
            <p:ph idx="1"/>
          </p:nvPr>
        </p:nvSpPr>
        <p:spPr/>
        <p:txBody>
          <a:bodyPr/>
          <a:lstStyle/>
          <a:p>
            <a:r>
              <a:rPr lang="en-US" dirty="0" smtClean="0"/>
              <a:t>Consider the following:</a:t>
            </a:r>
          </a:p>
          <a:p>
            <a:pPr lvl="1"/>
            <a:r>
              <a:rPr lang="en-US" dirty="0" smtClean="0"/>
              <a:t>The integers </a:t>
            </a:r>
            <a:r>
              <a:rPr lang="en-US" dirty="0" smtClean="0">
                <a:latin typeface="Times New Roman" panose="02020603050405020304" pitchFamily="18" charset="0"/>
              </a:rPr>
              <a:t>0, 1, 2, …, </a:t>
            </a:r>
            <a:r>
              <a:rPr lang="en-US" i="1" dirty="0" smtClean="0">
                <a:latin typeface="Times New Roman" panose="02020603050405020304" pitchFamily="18" charset="0"/>
              </a:rPr>
              <a:t>n</a:t>
            </a:r>
            <a:r>
              <a:rPr lang="en-US" dirty="0" smtClean="0">
                <a:latin typeface="Times New Roman" panose="02020603050405020304" pitchFamily="18" charset="0"/>
              </a:rPr>
              <a:t> – 1</a:t>
            </a:r>
            <a:r>
              <a:rPr lang="en-US" dirty="0" smtClean="0"/>
              <a:t> where </a:t>
            </a:r>
            <a:r>
              <a:rPr lang="en-US" i="1" dirty="0" smtClean="0">
                <a:latin typeface="Times New Roman" panose="02020603050405020304" pitchFamily="18" charset="0"/>
              </a:rPr>
              <a:t>n</a:t>
            </a:r>
            <a:r>
              <a:rPr lang="en-US" dirty="0" smtClean="0"/>
              <a:t> is</a:t>
            </a:r>
            <a:r>
              <a:rPr lang="en-US" b="1" dirty="0" smtClean="0"/>
              <a:t> not</a:t>
            </a:r>
            <a:r>
              <a:rPr lang="en-US" dirty="0" smtClean="0"/>
              <a:t> prime and addition and multiplication is modulo </a:t>
            </a:r>
            <a:r>
              <a:rPr lang="en-US" i="1" dirty="0" smtClean="0">
                <a:latin typeface="Times New Roman" panose="02020603050405020304" pitchFamily="18" charset="0"/>
              </a:rPr>
              <a:t>n</a:t>
            </a:r>
            <a:endParaRPr lang="en-US" dirty="0" smtClean="0"/>
          </a:p>
          <a:p>
            <a:pPr lvl="1"/>
            <a:r>
              <a:rPr lang="en-US" dirty="0" smtClean="0"/>
              <a:t>When </a:t>
            </a:r>
            <a:r>
              <a:rPr lang="en-US" i="1" dirty="0" smtClean="0">
                <a:latin typeface="Times New Roman" panose="02020603050405020304" pitchFamily="18" charset="0"/>
              </a:rPr>
              <a:t>n</a:t>
            </a:r>
            <a:r>
              <a:rPr lang="en-US" dirty="0" smtClean="0">
                <a:latin typeface="Times New Roman" panose="02020603050405020304" pitchFamily="18" charset="0"/>
              </a:rPr>
              <a:t> = 6</a:t>
            </a:r>
            <a:r>
              <a:rPr lang="en-US" dirty="0" smtClean="0"/>
              <a:t>, we have the following tables:</a:t>
            </a:r>
            <a:endParaRPr lang="en-CA" dirty="0"/>
          </a:p>
        </p:txBody>
      </p:sp>
      <p:graphicFrame>
        <p:nvGraphicFramePr>
          <p:cNvPr id="4" name="Table 3"/>
          <p:cNvGraphicFramePr>
            <a:graphicFrameLocks noGrp="1"/>
          </p:cNvGraphicFramePr>
          <p:nvPr>
            <p:extLst>
              <p:ext uri="{D42A27DB-BD31-4B8C-83A1-F6EECF244321}">
                <p14:modId xmlns:p14="http://schemas.microsoft.com/office/powerpoint/2010/main" val="2521409967"/>
              </p:ext>
            </p:extLst>
          </p:nvPr>
        </p:nvGraphicFramePr>
        <p:xfrm>
          <a:off x="509392" y="3413760"/>
          <a:ext cx="3886197" cy="2595880"/>
        </p:xfrm>
        <a:graphic>
          <a:graphicData uri="http://schemas.openxmlformats.org/drawingml/2006/table">
            <a:tbl>
              <a:tblPr>
                <a:tableStyleId>{2D5ABB26-0587-4C30-8999-92F81FD0307C}</a:tableStyleId>
              </a:tblPr>
              <a:tblGrid>
                <a:gridCol w="555171"/>
                <a:gridCol w="555171"/>
                <a:gridCol w="555171"/>
                <a:gridCol w="555171"/>
                <a:gridCol w="555171"/>
                <a:gridCol w="555171"/>
                <a:gridCol w="555171"/>
              </a:tblGrid>
              <a:tr h="370840">
                <a:tc>
                  <a:txBody>
                    <a:bodyPr/>
                    <a:lstStyle/>
                    <a:p>
                      <a:pPr algn="ctr"/>
                      <a:r>
                        <a:rPr lang="en-US" dirty="0" smtClean="0">
                          <a:solidFill>
                            <a:schemeClr val="bg1"/>
                          </a:solidFill>
                        </a:rPr>
                        <a:t>+</a:t>
                      </a:r>
                      <a:endParaRPr lang="en-CA" dirty="0">
                        <a:solidFill>
                          <a:schemeClr val="bg1"/>
                        </a:solidFill>
                      </a:endParaRPr>
                    </a:p>
                  </a:txBody>
                  <a:tcPr>
                    <a:lnL>
                      <a:noFill/>
                    </a:lnL>
                    <a:lnR w="12700" cap="flat" cmpd="sng" algn="ctr">
                      <a:solidFill>
                        <a:schemeClr val="bg1"/>
                      </a:solidFill>
                      <a:prstDash val="solid"/>
                      <a:round/>
                      <a:headEnd type="none" w="med" len="med"/>
                      <a:tailEnd type="none" w="med" len="med"/>
                    </a:lnR>
                    <a:lnT>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smtClean="0">
                          <a:solidFill>
                            <a:schemeClr val="bg1"/>
                          </a:solidFill>
                        </a:rPr>
                        <a:t>0</a:t>
                      </a:r>
                      <a:endParaRPr lang="en-CA" dirty="0">
                        <a:solidFill>
                          <a:schemeClr val="bg1"/>
                        </a:solidFill>
                      </a:endParaRPr>
                    </a:p>
                  </a:txBody>
                  <a:tcPr>
                    <a:lnL w="12700" cap="flat" cmpd="sng" algn="ctr">
                      <a:solidFill>
                        <a:schemeClr val="bg1"/>
                      </a:solidFill>
                      <a:prstDash val="solid"/>
                      <a:round/>
                      <a:headEnd type="none" w="med" len="med"/>
                      <a:tailEnd type="none" w="med" len="med"/>
                    </a:lnL>
                    <a:lnR>
                      <a:noFill/>
                    </a:lnR>
                    <a:lnT>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smtClean="0">
                          <a:solidFill>
                            <a:schemeClr val="bg1"/>
                          </a:solidFill>
                        </a:rPr>
                        <a:t>1</a:t>
                      </a:r>
                      <a:endParaRPr lang="en-CA" dirty="0">
                        <a:solidFill>
                          <a:schemeClr val="bg1"/>
                        </a:solidFill>
                      </a:endParaRPr>
                    </a:p>
                  </a:txBody>
                  <a:tcPr>
                    <a:lnL>
                      <a:noFill/>
                    </a:lnL>
                    <a:lnR>
                      <a:noFill/>
                    </a:lnR>
                    <a:lnT>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smtClean="0">
                          <a:solidFill>
                            <a:schemeClr val="bg1"/>
                          </a:solidFill>
                        </a:rPr>
                        <a:t>2</a:t>
                      </a:r>
                      <a:endParaRPr lang="en-CA" dirty="0">
                        <a:solidFill>
                          <a:schemeClr val="bg1"/>
                        </a:solidFill>
                      </a:endParaRPr>
                    </a:p>
                  </a:txBody>
                  <a:tcPr>
                    <a:lnL>
                      <a:noFill/>
                    </a:lnL>
                    <a:lnR>
                      <a:noFill/>
                    </a:lnR>
                    <a:lnT>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smtClean="0">
                          <a:solidFill>
                            <a:schemeClr val="bg1"/>
                          </a:solidFill>
                        </a:rPr>
                        <a:t>3</a:t>
                      </a:r>
                      <a:endParaRPr lang="en-CA" dirty="0">
                        <a:solidFill>
                          <a:schemeClr val="bg1"/>
                        </a:solidFill>
                      </a:endParaRPr>
                    </a:p>
                  </a:txBody>
                  <a:tcPr>
                    <a:lnL>
                      <a:noFill/>
                    </a:lnL>
                    <a:lnR>
                      <a:noFill/>
                    </a:lnR>
                    <a:lnT>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smtClean="0">
                          <a:solidFill>
                            <a:schemeClr val="bg1"/>
                          </a:solidFill>
                        </a:rPr>
                        <a:t>4</a:t>
                      </a:r>
                      <a:endParaRPr lang="en-CA" dirty="0">
                        <a:solidFill>
                          <a:schemeClr val="bg1"/>
                        </a:solidFill>
                      </a:endParaRPr>
                    </a:p>
                  </a:txBody>
                  <a:tcPr>
                    <a:lnL>
                      <a:noFill/>
                    </a:lnL>
                    <a:lnR>
                      <a:noFill/>
                    </a:lnR>
                    <a:lnT>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smtClean="0">
                          <a:solidFill>
                            <a:schemeClr val="bg1"/>
                          </a:solidFill>
                        </a:rPr>
                        <a:t>5</a:t>
                      </a:r>
                      <a:endParaRPr lang="en-CA" dirty="0">
                        <a:solidFill>
                          <a:schemeClr val="bg1"/>
                        </a:solidFill>
                      </a:endParaRPr>
                    </a:p>
                  </a:txBody>
                  <a:tcPr>
                    <a:lnL>
                      <a:noFill/>
                    </a:lnL>
                    <a:lnR>
                      <a:noFill/>
                    </a:lnR>
                    <a:lnT>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pPr algn="ctr"/>
                      <a:r>
                        <a:rPr lang="en-US" dirty="0" smtClean="0">
                          <a:solidFill>
                            <a:schemeClr val="bg1"/>
                          </a:solidFill>
                        </a:rPr>
                        <a:t>0</a:t>
                      </a:r>
                      <a:endParaRPr lang="en-CA" dirty="0">
                        <a:solidFill>
                          <a:schemeClr val="bg1"/>
                        </a:solidFill>
                      </a:endParaRPr>
                    </a:p>
                  </a:txBody>
                  <a:tcPr>
                    <a:lnL>
                      <a:noFill/>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0</a:t>
                      </a:r>
                      <a:endParaRPr lang="en-CA" dirty="0">
                        <a:solidFill>
                          <a:schemeClr val="bg1"/>
                        </a:solidFill>
                      </a:endParaRPr>
                    </a:p>
                  </a:txBody>
                  <a:tcPr>
                    <a:lnL w="12700" cap="flat" cmpd="sng" algn="ctr">
                      <a:solidFill>
                        <a:schemeClr val="bg1"/>
                      </a:solidFill>
                      <a:prstDash val="solid"/>
                      <a:round/>
                      <a:headEnd type="none" w="med" len="med"/>
                      <a:tailEnd type="none" w="med" len="med"/>
                    </a:lnL>
                    <a:lnR>
                      <a:noFill/>
                    </a:lnR>
                    <a:lnT w="12700" cap="flat" cmpd="sng" algn="ctr">
                      <a:solidFill>
                        <a:schemeClr val="bg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1</a:t>
                      </a:r>
                      <a:endParaRPr lang="en-CA" dirty="0">
                        <a:solidFill>
                          <a:schemeClr val="bg1"/>
                        </a:solidFill>
                      </a:endParaRPr>
                    </a:p>
                  </a:txBody>
                  <a:tcPr>
                    <a:lnL>
                      <a:noFill/>
                    </a:lnL>
                    <a:lnR>
                      <a:noFill/>
                    </a:lnR>
                    <a:lnT w="12700" cap="flat" cmpd="sng" algn="ctr">
                      <a:solidFill>
                        <a:schemeClr val="bg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2</a:t>
                      </a:r>
                      <a:endParaRPr lang="en-CA" dirty="0">
                        <a:solidFill>
                          <a:schemeClr val="bg1"/>
                        </a:solidFill>
                      </a:endParaRPr>
                    </a:p>
                  </a:txBody>
                  <a:tcPr>
                    <a:lnL>
                      <a:noFill/>
                    </a:lnL>
                    <a:lnR>
                      <a:noFill/>
                    </a:lnR>
                    <a:lnT w="12700" cap="flat" cmpd="sng" algn="ctr">
                      <a:solidFill>
                        <a:schemeClr val="bg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3</a:t>
                      </a:r>
                      <a:endParaRPr lang="en-CA" dirty="0">
                        <a:solidFill>
                          <a:schemeClr val="bg1"/>
                        </a:solidFill>
                      </a:endParaRPr>
                    </a:p>
                  </a:txBody>
                  <a:tcPr>
                    <a:lnL>
                      <a:noFill/>
                    </a:lnL>
                    <a:lnR>
                      <a:noFill/>
                    </a:lnR>
                    <a:lnT w="12700" cap="flat" cmpd="sng" algn="ctr">
                      <a:solidFill>
                        <a:schemeClr val="bg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4</a:t>
                      </a:r>
                      <a:endParaRPr lang="en-CA" dirty="0">
                        <a:solidFill>
                          <a:schemeClr val="bg1"/>
                        </a:solidFill>
                      </a:endParaRPr>
                    </a:p>
                  </a:txBody>
                  <a:tcPr>
                    <a:lnL>
                      <a:noFill/>
                    </a:lnL>
                    <a:lnR>
                      <a:noFill/>
                    </a:lnR>
                    <a:lnT w="12700" cap="flat" cmpd="sng" algn="ctr">
                      <a:solidFill>
                        <a:schemeClr val="bg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5</a:t>
                      </a:r>
                      <a:endParaRPr lang="en-CA" dirty="0">
                        <a:solidFill>
                          <a:schemeClr val="bg1"/>
                        </a:solidFill>
                      </a:endParaRPr>
                    </a:p>
                  </a:txBody>
                  <a:tcPr>
                    <a:lnL>
                      <a:noFill/>
                    </a:lnL>
                    <a:lnR>
                      <a:noFill/>
                    </a:lnR>
                    <a:lnT w="12700" cap="flat" cmpd="sng" algn="ctr">
                      <a:solidFill>
                        <a:schemeClr val="bg1"/>
                      </a:solidFill>
                      <a:prstDash val="solid"/>
                      <a:round/>
                      <a:headEnd type="none" w="med" len="med"/>
                      <a:tailEnd type="none" w="med" len="med"/>
                    </a:lnT>
                    <a:lnB>
                      <a:noFill/>
                    </a:lnB>
                    <a:lnTlToBr w="12700" cmpd="sng">
                      <a:noFill/>
                      <a:prstDash val="solid"/>
                    </a:lnTlToBr>
                    <a:lnBlToTr w="12700" cmpd="sng">
                      <a:noFill/>
                      <a:prstDash val="solid"/>
                    </a:lnBlToTr>
                  </a:tcPr>
                </a:tc>
              </a:tr>
              <a:tr h="370840">
                <a:tc>
                  <a:txBody>
                    <a:bodyPr/>
                    <a:lstStyle/>
                    <a:p>
                      <a:pPr algn="ctr"/>
                      <a:r>
                        <a:rPr lang="en-US" dirty="0" smtClean="0">
                          <a:solidFill>
                            <a:schemeClr val="bg1"/>
                          </a:solidFill>
                        </a:rPr>
                        <a:t>1</a:t>
                      </a:r>
                      <a:endParaRPr lang="en-CA" dirty="0">
                        <a:solidFill>
                          <a:schemeClr val="bg1"/>
                        </a:solidFill>
                      </a:endParaRPr>
                    </a:p>
                  </a:txBody>
                  <a:tcPr>
                    <a:lnL>
                      <a:noFill/>
                    </a:lnL>
                    <a:lnR w="12700" cap="flat" cmpd="sng" algn="ctr">
                      <a:solidFill>
                        <a:schemeClr val="bg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1</a:t>
                      </a:r>
                      <a:endParaRPr lang="en-CA" dirty="0">
                        <a:solidFill>
                          <a:schemeClr val="bg1"/>
                        </a:solidFill>
                      </a:endParaRPr>
                    </a:p>
                  </a:txBody>
                  <a:tcPr>
                    <a:lnL w="12700" cap="flat" cmpd="sng" algn="ctr">
                      <a:solidFill>
                        <a:schemeClr val="bg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2</a:t>
                      </a:r>
                      <a:endParaRPr lang="en-CA" dirty="0">
                        <a:solidFill>
                          <a:schemeClr val="bg1"/>
                        </a:solidFill>
                      </a:endParaRP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3</a:t>
                      </a:r>
                      <a:endParaRPr lang="en-CA" dirty="0">
                        <a:solidFill>
                          <a:schemeClr val="bg1"/>
                        </a:solidFill>
                      </a:endParaRP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4</a:t>
                      </a:r>
                      <a:endParaRPr lang="en-CA" dirty="0">
                        <a:solidFill>
                          <a:schemeClr val="bg1"/>
                        </a:solidFill>
                      </a:endParaRP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5</a:t>
                      </a:r>
                      <a:endParaRPr lang="en-CA" dirty="0">
                        <a:solidFill>
                          <a:schemeClr val="bg1"/>
                        </a:solidFill>
                      </a:endParaRP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0</a:t>
                      </a:r>
                      <a:endParaRPr lang="en-CA" dirty="0">
                        <a:solidFill>
                          <a:schemeClr val="bg1"/>
                        </a:solidFill>
                      </a:endParaRPr>
                    </a:p>
                  </a:txBody>
                  <a:tcPr>
                    <a:lnL>
                      <a:noFill/>
                    </a:lnL>
                    <a:lnR>
                      <a:noFill/>
                    </a:lnR>
                    <a:lnT>
                      <a:noFill/>
                    </a:lnT>
                    <a:lnB>
                      <a:noFill/>
                    </a:lnB>
                    <a:lnTlToBr w="12700" cmpd="sng">
                      <a:noFill/>
                      <a:prstDash val="solid"/>
                    </a:lnTlToBr>
                    <a:lnBlToTr w="12700" cmpd="sng">
                      <a:noFill/>
                      <a:prstDash val="solid"/>
                    </a:lnBlToTr>
                  </a:tcPr>
                </a:tc>
              </a:tr>
              <a:tr h="370840">
                <a:tc>
                  <a:txBody>
                    <a:bodyPr/>
                    <a:lstStyle/>
                    <a:p>
                      <a:pPr algn="ctr"/>
                      <a:r>
                        <a:rPr lang="en-US" dirty="0" smtClean="0">
                          <a:solidFill>
                            <a:schemeClr val="bg1"/>
                          </a:solidFill>
                        </a:rPr>
                        <a:t>2</a:t>
                      </a:r>
                      <a:endParaRPr lang="en-CA" dirty="0">
                        <a:solidFill>
                          <a:schemeClr val="bg1"/>
                        </a:solidFill>
                      </a:endParaRPr>
                    </a:p>
                  </a:txBody>
                  <a:tcPr>
                    <a:lnL>
                      <a:noFill/>
                    </a:lnL>
                    <a:lnR w="12700" cap="flat" cmpd="sng" algn="ctr">
                      <a:solidFill>
                        <a:schemeClr val="bg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2</a:t>
                      </a:r>
                      <a:endParaRPr lang="en-CA" dirty="0">
                        <a:solidFill>
                          <a:schemeClr val="bg1"/>
                        </a:solidFill>
                      </a:endParaRPr>
                    </a:p>
                  </a:txBody>
                  <a:tcPr>
                    <a:lnL w="12700" cap="flat" cmpd="sng" algn="ctr">
                      <a:solidFill>
                        <a:schemeClr val="bg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3</a:t>
                      </a:r>
                      <a:endParaRPr lang="en-CA" dirty="0">
                        <a:solidFill>
                          <a:schemeClr val="bg1"/>
                        </a:solidFill>
                      </a:endParaRP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4</a:t>
                      </a:r>
                      <a:endParaRPr lang="en-CA" dirty="0">
                        <a:solidFill>
                          <a:schemeClr val="bg1"/>
                        </a:solidFill>
                      </a:endParaRP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5</a:t>
                      </a:r>
                      <a:endParaRPr lang="en-CA" dirty="0">
                        <a:solidFill>
                          <a:schemeClr val="bg1"/>
                        </a:solidFill>
                      </a:endParaRP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1</a:t>
                      </a:r>
                      <a:endParaRPr lang="en-CA" dirty="0">
                        <a:solidFill>
                          <a:schemeClr val="bg1"/>
                        </a:solidFill>
                      </a:endParaRP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1</a:t>
                      </a:r>
                      <a:endParaRPr lang="en-CA" dirty="0">
                        <a:solidFill>
                          <a:schemeClr val="bg1"/>
                        </a:solidFill>
                      </a:endParaRPr>
                    </a:p>
                  </a:txBody>
                  <a:tcPr>
                    <a:lnL>
                      <a:noFill/>
                    </a:lnL>
                    <a:lnR>
                      <a:noFill/>
                    </a:lnR>
                    <a:lnT>
                      <a:noFill/>
                    </a:lnT>
                    <a:lnB>
                      <a:noFill/>
                    </a:lnB>
                    <a:lnTlToBr w="12700" cmpd="sng">
                      <a:noFill/>
                      <a:prstDash val="solid"/>
                    </a:lnTlToBr>
                    <a:lnBlToTr w="12700" cmpd="sng">
                      <a:noFill/>
                      <a:prstDash val="solid"/>
                    </a:lnBlToTr>
                  </a:tcPr>
                </a:tc>
              </a:tr>
              <a:tr h="370840">
                <a:tc>
                  <a:txBody>
                    <a:bodyPr/>
                    <a:lstStyle/>
                    <a:p>
                      <a:pPr algn="ctr"/>
                      <a:r>
                        <a:rPr lang="en-US" dirty="0" smtClean="0">
                          <a:solidFill>
                            <a:schemeClr val="bg1"/>
                          </a:solidFill>
                        </a:rPr>
                        <a:t>3</a:t>
                      </a:r>
                      <a:endParaRPr lang="en-CA" dirty="0">
                        <a:solidFill>
                          <a:schemeClr val="bg1"/>
                        </a:solidFill>
                      </a:endParaRPr>
                    </a:p>
                  </a:txBody>
                  <a:tcPr>
                    <a:lnL>
                      <a:noFill/>
                    </a:lnL>
                    <a:lnR w="12700" cap="flat" cmpd="sng" algn="ctr">
                      <a:solidFill>
                        <a:schemeClr val="bg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3</a:t>
                      </a:r>
                      <a:endParaRPr lang="en-CA" dirty="0">
                        <a:solidFill>
                          <a:schemeClr val="bg1"/>
                        </a:solidFill>
                      </a:endParaRPr>
                    </a:p>
                  </a:txBody>
                  <a:tcPr>
                    <a:lnL w="12700" cap="flat" cmpd="sng" algn="ctr">
                      <a:solidFill>
                        <a:schemeClr val="bg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4</a:t>
                      </a:r>
                      <a:endParaRPr lang="en-CA" dirty="0">
                        <a:solidFill>
                          <a:schemeClr val="bg1"/>
                        </a:solidFill>
                      </a:endParaRP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5</a:t>
                      </a:r>
                      <a:endParaRPr lang="en-CA" dirty="0">
                        <a:solidFill>
                          <a:schemeClr val="bg1"/>
                        </a:solidFill>
                      </a:endParaRP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1</a:t>
                      </a:r>
                      <a:endParaRPr lang="en-CA" dirty="0">
                        <a:solidFill>
                          <a:schemeClr val="bg1"/>
                        </a:solidFill>
                      </a:endParaRP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2</a:t>
                      </a:r>
                      <a:endParaRPr lang="en-CA" dirty="0">
                        <a:solidFill>
                          <a:schemeClr val="bg1"/>
                        </a:solidFill>
                      </a:endParaRP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2</a:t>
                      </a:r>
                      <a:endParaRPr lang="en-CA" dirty="0">
                        <a:solidFill>
                          <a:schemeClr val="bg1"/>
                        </a:solidFill>
                      </a:endParaRPr>
                    </a:p>
                  </a:txBody>
                  <a:tcPr>
                    <a:lnL>
                      <a:noFill/>
                    </a:lnL>
                    <a:lnR>
                      <a:noFill/>
                    </a:lnR>
                    <a:lnT>
                      <a:noFill/>
                    </a:lnT>
                    <a:lnB>
                      <a:noFill/>
                    </a:lnB>
                    <a:lnTlToBr w="12700" cmpd="sng">
                      <a:noFill/>
                      <a:prstDash val="solid"/>
                    </a:lnTlToBr>
                    <a:lnBlToTr w="12700" cmpd="sng">
                      <a:noFill/>
                      <a:prstDash val="solid"/>
                    </a:lnBlToTr>
                  </a:tcPr>
                </a:tc>
              </a:tr>
              <a:tr h="370840">
                <a:tc>
                  <a:txBody>
                    <a:bodyPr/>
                    <a:lstStyle/>
                    <a:p>
                      <a:pPr algn="ctr"/>
                      <a:r>
                        <a:rPr lang="en-US" dirty="0" smtClean="0">
                          <a:solidFill>
                            <a:schemeClr val="bg1"/>
                          </a:solidFill>
                        </a:rPr>
                        <a:t>4</a:t>
                      </a:r>
                      <a:endParaRPr lang="en-CA" dirty="0">
                        <a:solidFill>
                          <a:schemeClr val="bg1"/>
                        </a:solidFill>
                      </a:endParaRPr>
                    </a:p>
                  </a:txBody>
                  <a:tcPr>
                    <a:lnL>
                      <a:noFill/>
                    </a:lnL>
                    <a:lnR w="12700" cap="flat" cmpd="sng" algn="ctr">
                      <a:solidFill>
                        <a:schemeClr val="bg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4</a:t>
                      </a:r>
                      <a:endParaRPr lang="en-CA" dirty="0">
                        <a:solidFill>
                          <a:schemeClr val="bg1"/>
                        </a:solidFill>
                      </a:endParaRPr>
                    </a:p>
                  </a:txBody>
                  <a:tcPr>
                    <a:lnL w="12700" cap="flat" cmpd="sng" algn="ctr">
                      <a:solidFill>
                        <a:schemeClr val="bg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5</a:t>
                      </a:r>
                      <a:endParaRPr lang="en-CA" dirty="0">
                        <a:solidFill>
                          <a:schemeClr val="bg1"/>
                        </a:solidFill>
                      </a:endParaRP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1</a:t>
                      </a:r>
                      <a:endParaRPr lang="en-CA" dirty="0">
                        <a:solidFill>
                          <a:schemeClr val="bg1"/>
                        </a:solidFill>
                      </a:endParaRP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2</a:t>
                      </a:r>
                      <a:endParaRPr lang="en-CA" dirty="0">
                        <a:solidFill>
                          <a:schemeClr val="bg1"/>
                        </a:solidFill>
                      </a:endParaRP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3</a:t>
                      </a:r>
                      <a:endParaRPr lang="en-CA" dirty="0">
                        <a:solidFill>
                          <a:schemeClr val="bg1"/>
                        </a:solidFill>
                      </a:endParaRP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3</a:t>
                      </a:r>
                      <a:endParaRPr lang="en-CA" dirty="0">
                        <a:solidFill>
                          <a:schemeClr val="bg1"/>
                        </a:solidFill>
                      </a:endParaRPr>
                    </a:p>
                  </a:txBody>
                  <a:tcPr>
                    <a:lnL>
                      <a:noFill/>
                    </a:lnL>
                    <a:lnR>
                      <a:noFill/>
                    </a:lnR>
                    <a:lnT>
                      <a:noFill/>
                    </a:lnT>
                    <a:lnB>
                      <a:noFill/>
                    </a:lnB>
                    <a:lnTlToBr w="12700" cmpd="sng">
                      <a:noFill/>
                      <a:prstDash val="solid"/>
                    </a:lnTlToBr>
                    <a:lnBlToTr w="12700" cmpd="sng">
                      <a:noFill/>
                      <a:prstDash val="solid"/>
                    </a:lnBlToTr>
                  </a:tcPr>
                </a:tc>
              </a:tr>
              <a:tr h="370840">
                <a:tc>
                  <a:txBody>
                    <a:bodyPr/>
                    <a:lstStyle/>
                    <a:p>
                      <a:pPr algn="ctr"/>
                      <a:r>
                        <a:rPr lang="en-US" dirty="0" smtClean="0">
                          <a:solidFill>
                            <a:schemeClr val="bg1"/>
                          </a:solidFill>
                        </a:rPr>
                        <a:t>5</a:t>
                      </a:r>
                      <a:endParaRPr lang="en-CA" dirty="0">
                        <a:solidFill>
                          <a:schemeClr val="bg1"/>
                        </a:solidFill>
                      </a:endParaRPr>
                    </a:p>
                  </a:txBody>
                  <a:tcPr>
                    <a:lnL>
                      <a:noFill/>
                    </a:lnL>
                    <a:lnR w="12700" cap="flat" cmpd="sng" algn="ctr">
                      <a:solidFill>
                        <a:schemeClr val="bg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5</a:t>
                      </a:r>
                      <a:endParaRPr lang="en-CA" dirty="0">
                        <a:solidFill>
                          <a:schemeClr val="bg1"/>
                        </a:solidFill>
                      </a:endParaRPr>
                    </a:p>
                  </a:txBody>
                  <a:tcPr>
                    <a:lnL w="12700" cap="flat" cmpd="sng" algn="ctr">
                      <a:solidFill>
                        <a:schemeClr val="bg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0</a:t>
                      </a:r>
                      <a:endParaRPr lang="en-CA" dirty="0">
                        <a:solidFill>
                          <a:schemeClr val="bg1"/>
                        </a:solidFill>
                      </a:endParaRP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1</a:t>
                      </a:r>
                      <a:endParaRPr lang="en-CA" dirty="0">
                        <a:solidFill>
                          <a:schemeClr val="bg1"/>
                        </a:solidFill>
                      </a:endParaRP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2</a:t>
                      </a:r>
                      <a:endParaRPr lang="en-CA" dirty="0">
                        <a:solidFill>
                          <a:schemeClr val="bg1"/>
                        </a:solidFill>
                      </a:endParaRP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3</a:t>
                      </a:r>
                      <a:endParaRPr lang="en-CA" dirty="0">
                        <a:solidFill>
                          <a:schemeClr val="bg1"/>
                        </a:solidFill>
                      </a:endParaRP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4</a:t>
                      </a:r>
                      <a:endParaRPr lang="en-CA" dirty="0">
                        <a:solidFill>
                          <a:schemeClr val="bg1"/>
                        </a:solidFill>
                      </a:endParaRPr>
                    </a:p>
                  </a:txBody>
                  <a:tcPr>
                    <a:lnL>
                      <a:noFill/>
                    </a:lnL>
                    <a:lnR>
                      <a:noFill/>
                    </a:lnR>
                    <a:lnT>
                      <a:noFill/>
                    </a:lnT>
                    <a:lnB>
                      <a:noFill/>
                    </a:lnB>
                    <a:lnTlToBr w="12700" cmpd="sng">
                      <a:noFill/>
                      <a:prstDash val="solid"/>
                    </a:lnTlToBr>
                    <a:lnBlToTr w="12700" cmpd="sng">
                      <a:noFill/>
                      <a:prstDash val="solid"/>
                    </a:lnBlToTr>
                  </a:tcPr>
                </a:tc>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3740337091"/>
              </p:ext>
            </p:extLst>
          </p:nvPr>
        </p:nvGraphicFramePr>
        <p:xfrm>
          <a:off x="4876803" y="3423920"/>
          <a:ext cx="3886197" cy="2595880"/>
        </p:xfrm>
        <a:graphic>
          <a:graphicData uri="http://schemas.openxmlformats.org/drawingml/2006/table">
            <a:tbl>
              <a:tblPr>
                <a:tableStyleId>{2D5ABB26-0587-4C30-8999-92F81FD0307C}</a:tableStyleId>
              </a:tblPr>
              <a:tblGrid>
                <a:gridCol w="555171"/>
                <a:gridCol w="555171"/>
                <a:gridCol w="555171"/>
                <a:gridCol w="555171"/>
                <a:gridCol w="555171"/>
                <a:gridCol w="555171"/>
                <a:gridCol w="555171"/>
              </a:tblGrid>
              <a:tr h="370840">
                <a:tc>
                  <a:txBody>
                    <a:bodyPr/>
                    <a:lstStyle/>
                    <a:p>
                      <a:pPr algn="ctr"/>
                      <a:r>
                        <a:rPr lang="en-US" dirty="0" smtClean="0">
                          <a:solidFill>
                            <a:schemeClr val="bg1"/>
                          </a:solidFill>
                        </a:rPr>
                        <a:t>×</a:t>
                      </a:r>
                      <a:endParaRPr lang="en-CA" dirty="0">
                        <a:solidFill>
                          <a:schemeClr val="bg1"/>
                        </a:solidFill>
                      </a:endParaRPr>
                    </a:p>
                  </a:txBody>
                  <a:tcPr>
                    <a:lnL>
                      <a:noFill/>
                    </a:lnL>
                    <a:lnR w="12700" cap="flat" cmpd="sng" algn="ctr">
                      <a:solidFill>
                        <a:schemeClr val="bg1"/>
                      </a:solidFill>
                      <a:prstDash val="solid"/>
                      <a:round/>
                      <a:headEnd type="none" w="med" len="med"/>
                      <a:tailEnd type="none" w="med" len="med"/>
                    </a:lnR>
                    <a:lnT>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smtClean="0">
                          <a:solidFill>
                            <a:schemeClr val="bg1"/>
                          </a:solidFill>
                        </a:rPr>
                        <a:t>0</a:t>
                      </a:r>
                      <a:endParaRPr lang="en-CA" dirty="0">
                        <a:solidFill>
                          <a:schemeClr val="bg1"/>
                        </a:solidFill>
                      </a:endParaRPr>
                    </a:p>
                  </a:txBody>
                  <a:tcPr>
                    <a:lnL w="12700" cap="flat" cmpd="sng" algn="ctr">
                      <a:solidFill>
                        <a:schemeClr val="bg1"/>
                      </a:solidFill>
                      <a:prstDash val="solid"/>
                      <a:round/>
                      <a:headEnd type="none" w="med" len="med"/>
                      <a:tailEnd type="none" w="med" len="med"/>
                    </a:lnL>
                    <a:lnR>
                      <a:noFill/>
                    </a:lnR>
                    <a:lnT>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smtClean="0">
                          <a:solidFill>
                            <a:schemeClr val="bg1"/>
                          </a:solidFill>
                        </a:rPr>
                        <a:t>1</a:t>
                      </a:r>
                      <a:endParaRPr lang="en-CA" dirty="0">
                        <a:solidFill>
                          <a:schemeClr val="bg1"/>
                        </a:solidFill>
                      </a:endParaRPr>
                    </a:p>
                  </a:txBody>
                  <a:tcPr>
                    <a:lnL>
                      <a:noFill/>
                    </a:lnL>
                    <a:lnR>
                      <a:noFill/>
                    </a:lnR>
                    <a:lnT>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smtClean="0">
                          <a:solidFill>
                            <a:schemeClr val="bg1"/>
                          </a:solidFill>
                        </a:rPr>
                        <a:t>2</a:t>
                      </a:r>
                      <a:endParaRPr lang="en-CA" dirty="0">
                        <a:solidFill>
                          <a:schemeClr val="bg1"/>
                        </a:solidFill>
                      </a:endParaRPr>
                    </a:p>
                  </a:txBody>
                  <a:tcPr>
                    <a:lnL>
                      <a:noFill/>
                    </a:lnL>
                    <a:lnR>
                      <a:noFill/>
                    </a:lnR>
                    <a:lnT>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smtClean="0">
                          <a:solidFill>
                            <a:schemeClr val="bg1"/>
                          </a:solidFill>
                        </a:rPr>
                        <a:t>3</a:t>
                      </a:r>
                      <a:endParaRPr lang="en-CA" dirty="0">
                        <a:solidFill>
                          <a:schemeClr val="bg1"/>
                        </a:solidFill>
                      </a:endParaRPr>
                    </a:p>
                  </a:txBody>
                  <a:tcPr>
                    <a:lnL>
                      <a:noFill/>
                    </a:lnL>
                    <a:lnR>
                      <a:noFill/>
                    </a:lnR>
                    <a:lnT>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smtClean="0">
                          <a:solidFill>
                            <a:schemeClr val="bg1"/>
                          </a:solidFill>
                        </a:rPr>
                        <a:t>4</a:t>
                      </a:r>
                      <a:endParaRPr lang="en-CA" dirty="0">
                        <a:solidFill>
                          <a:schemeClr val="bg1"/>
                        </a:solidFill>
                      </a:endParaRPr>
                    </a:p>
                  </a:txBody>
                  <a:tcPr>
                    <a:lnL>
                      <a:noFill/>
                    </a:lnL>
                    <a:lnR>
                      <a:noFill/>
                    </a:lnR>
                    <a:lnT>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smtClean="0">
                          <a:solidFill>
                            <a:schemeClr val="bg1"/>
                          </a:solidFill>
                        </a:rPr>
                        <a:t>5</a:t>
                      </a:r>
                      <a:endParaRPr lang="en-CA" dirty="0">
                        <a:solidFill>
                          <a:schemeClr val="bg1"/>
                        </a:solidFill>
                      </a:endParaRPr>
                    </a:p>
                  </a:txBody>
                  <a:tcPr>
                    <a:lnL>
                      <a:noFill/>
                    </a:lnL>
                    <a:lnR>
                      <a:noFill/>
                    </a:lnR>
                    <a:lnT>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pPr algn="ctr"/>
                      <a:r>
                        <a:rPr lang="en-US" dirty="0" smtClean="0">
                          <a:solidFill>
                            <a:schemeClr val="bg1"/>
                          </a:solidFill>
                        </a:rPr>
                        <a:t>0</a:t>
                      </a:r>
                      <a:endParaRPr lang="en-CA" dirty="0">
                        <a:solidFill>
                          <a:schemeClr val="bg1"/>
                        </a:solidFill>
                      </a:endParaRPr>
                    </a:p>
                  </a:txBody>
                  <a:tcPr>
                    <a:lnL>
                      <a:noFill/>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0</a:t>
                      </a:r>
                      <a:endParaRPr lang="en-CA" dirty="0">
                        <a:solidFill>
                          <a:schemeClr val="bg1"/>
                        </a:solidFill>
                      </a:endParaRPr>
                    </a:p>
                  </a:txBody>
                  <a:tcPr>
                    <a:lnL w="12700" cap="flat" cmpd="sng" algn="ctr">
                      <a:solidFill>
                        <a:schemeClr val="bg1"/>
                      </a:solidFill>
                      <a:prstDash val="solid"/>
                      <a:round/>
                      <a:headEnd type="none" w="med" len="med"/>
                      <a:tailEnd type="none" w="med" len="med"/>
                    </a:lnL>
                    <a:lnR>
                      <a:noFill/>
                    </a:lnR>
                    <a:lnT w="12700" cap="flat" cmpd="sng" algn="ctr">
                      <a:solidFill>
                        <a:schemeClr val="bg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0</a:t>
                      </a:r>
                      <a:endParaRPr lang="en-CA" dirty="0">
                        <a:solidFill>
                          <a:schemeClr val="bg1"/>
                        </a:solidFill>
                      </a:endParaRPr>
                    </a:p>
                  </a:txBody>
                  <a:tcPr>
                    <a:lnL>
                      <a:noFill/>
                    </a:lnL>
                    <a:lnR>
                      <a:noFill/>
                    </a:lnR>
                    <a:lnT w="12700" cap="flat" cmpd="sng" algn="ctr">
                      <a:solidFill>
                        <a:schemeClr val="bg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0</a:t>
                      </a:r>
                      <a:endParaRPr lang="en-CA" dirty="0">
                        <a:solidFill>
                          <a:schemeClr val="bg1"/>
                        </a:solidFill>
                      </a:endParaRPr>
                    </a:p>
                  </a:txBody>
                  <a:tcPr>
                    <a:lnL>
                      <a:noFill/>
                    </a:lnL>
                    <a:lnR>
                      <a:noFill/>
                    </a:lnR>
                    <a:lnT w="12700" cap="flat" cmpd="sng" algn="ctr">
                      <a:solidFill>
                        <a:schemeClr val="bg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0</a:t>
                      </a:r>
                      <a:endParaRPr lang="en-CA" dirty="0">
                        <a:solidFill>
                          <a:schemeClr val="bg1"/>
                        </a:solidFill>
                      </a:endParaRPr>
                    </a:p>
                  </a:txBody>
                  <a:tcPr>
                    <a:lnL>
                      <a:noFill/>
                    </a:lnL>
                    <a:lnR>
                      <a:noFill/>
                    </a:lnR>
                    <a:lnT w="12700" cap="flat" cmpd="sng" algn="ctr">
                      <a:solidFill>
                        <a:schemeClr val="bg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0</a:t>
                      </a:r>
                      <a:endParaRPr lang="en-CA" dirty="0">
                        <a:solidFill>
                          <a:schemeClr val="bg1"/>
                        </a:solidFill>
                      </a:endParaRPr>
                    </a:p>
                  </a:txBody>
                  <a:tcPr>
                    <a:lnL>
                      <a:noFill/>
                    </a:lnL>
                    <a:lnR>
                      <a:noFill/>
                    </a:lnR>
                    <a:lnT w="12700" cap="flat" cmpd="sng" algn="ctr">
                      <a:solidFill>
                        <a:schemeClr val="bg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0</a:t>
                      </a:r>
                      <a:endParaRPr lang="en-CA" dirty="0">
                        <a:solidFill>
                          <a:schemeClr val="bg1"/>
                        </a:solidFill>
                      </a:endParaRPr>
                    </a:p>
                  </a:txBody>
                  <a:tcPr>
                    <a:lnL>
                      <a:noFill/>
                    </a:lnL>
                    <a:lnR>
                      <a:noFill/>
                    </a:lnR>
                    <a:lnT w="12700" cap="flat" cmpd="sng" algn="ctr">
                      <a:solidFill>
                        <a:schemeClr val="bg1"/>
                      </a:solidFill>
                      <a:prstDash val="solid"/>
                      <a:round/>
                      <a:headEnd type="none" w="med" len="med"/>
                      <a:tailEnd type="none" w="med" len="med"/>
                    </a:lnT>
                    <a:lnB>
                      <a:noFill/>
                    </a:lnB>
                    <a:lnTlToBr w="12700" cmpd="sng">
                      <a:noFill/>
                      <a:prstDash val="solid"/>
                    </a:lnTlToBr>
                    <a:lnBlToTr w="12700" cmpd="sng">
                      <a:noFill/>
                      <a:prstDash val="solid"/>
                    </a:lnBlToTr>
                  </a:tcPr>
                </a:tc>
              </a:tr>
              <a:tr h="370840">
                <a:tc>
                  <a:txBody>
                    <a:bodyPr/>
                    <a:lstStyle/>
                    <a:p>
                      <a:pPr algn="ctr"/>
                      <a:r>
                        <a:rPr lang="en-US" dirty="0" smtClean="0">
                          <a:solidFill>
                            <a:schemeClr val="bg1"/>
                          </a:solidFill>
                        </a:rPr>
                        <a:t>1</a:t>
                      </a:r>
                      <a:endParaRPr lang="en-CA" dirty="0">
                        <a:solidFill>
                          <a:schemeClr val="bg1"/>
                        </a:solidFill>
                      </a:endParaRPr>
                    </a:p>
                  </a:txBody>
                  <a:tcPr>
                    <a:lnL>
                      <a:noFill/>
                    </a:lnL>
                    <a:lnR w="12700" cap="flat" cmpd="sng" algn="ctr">
                      <a:solidFill>
                        <a:schemeClr val="bg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0</a:t>
                      </a:r>
                      <a:endParaRPr lang="en-CA" dirty="0">
                        <a:solidFill>
                          <a:schemeClr val="bg1"/>
                        </a:solidFill>
                      </a:endParaRPr>
                    </a:p>
                  </a:txBody>
                  <a:tcPr>
                    <a:lnL w="12700" cap="flat" cmpd="sng" algn="ctr">
                      <a:solidFill>
                        <a:schemeClr val="bg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1</a:t>
                      </a:r>
                      <a:endParaRPr lang="en-CA" dirty="0">
                        <a:solidFill>
                          <a:schemeClr val="bg1"/>
                        </a:solidFill>
                      </a:endParaRP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2</a:t>
                      </a:r>
                      <a:endParaRPr lang="en-CA" dirty="0">
                        <a:solidFill>
                          <a:schemeClr val="bg1"/>
                        </a:solidFill>
                      </a:endParaRP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3</a:t>
                      </a:r>
                      <a:endParaRPr lang="en-CA" dirty="0">
                        <a:solidFill>
                          <a:schemeClr val="bg1"/>
                        </a:solidFill>
                      </a:endParaRP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4</a:t>
                      </a:r>
                      <a:endParaRPr lang="en-CA" dirty="0">
                        <a:solidFill>
                          <a:schemeClr val="bg1"/>
                        </a:solidFill>
                      </a:endParaRP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5</a:t>
                      </a:r>
                      <a:endParaRPr lang="en-CA" dirty="0">
                        <a:solidFill>
                          <a:schemeClr val="bg1"/>
                        </a:solidFill>
                      </a:endParaRPr>
                    </a:p>
                  </a:txBody>
                  <a:tcPr>
                    <a:lnL>
                      <a:noFill/>
                    </a:lnL>
                    <a:lnR>
                      <a:noFill/>
                    </a:lnR>
                    <a:lnT>
                      <a:noFill/>
                    </a:lnT>
                    <a:lnB>
                      <a:noFill/>
                    </a:lnB>
                    <a:lnTlToBr w="12700" cmpd="sng">
                      <a:noFill/>
                      <a:prstDash val="solid"/>
                    </a:lnTlToBr>
                    <a:lnBlToTr w="12700" cmpd="sng">
                      <a:noFill/>
                      <a:prstDash val="solid"/>
                    </a:lnBlToTr>
                  </a:tcPr>
                </a:tc>
              </a:tr>
              <a:tr h="370840">
                <a:tc>
                  <a:txBody>
                    <a:bodyPr/>
                    <a:lstStyle/>
                    <a:p>
                      <a:pPr algn="ctr"/>
                      <a:r>
                        <a:rPr lang="en-US" dirty="0" smtClean="0">
                          <a:solidFill>
                            <a:schemeClr val="bg1"/>
                          </a:solidFill>
                        </a:rPr>
                        <a:t>2</a:t>
                      </a:r>
                      <a:endParaRPr lang="en-CA" dirty="0">
                        <a:solidFill>
                          <a:schemeClr val="bg1"/>
                        </a:solidFill>
                      </a:endParaRPr>
                    </a:p>
                  </a:txBody>
                  <a:tcPr>
                    <a:lnL>
                      <a:noFill/>
                    </a:lnL>
                    <a:lnR w="12700" cap="flat" cmpd="sng" algn="ctr">
                      <a:solidFill>
                        <a:schemeClr val="bg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0</a:t>
                      </a:r>
                      <a:endParaRPr lang="en-CA" dirty="0">
                        <a:solidFill>
                          <a:schemeClr val="bg1"/>
                        </a:solidFill>
                      </a:endParaRPr>
                    </a:p>
                  </a:txBody>
                  <a:tcPr>
                    <a:lnL w="12700" cap="flat" cmpd="sng" algn="ctr">
                      <a:solidFill>
                        <a:schemeClr val="bg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2</a:t>
                      </a:r>
                      <a:endParaRPr lang="en-CA" dirty="0">
                        <a:solidFill>
                          <a:schemeClr val="bg1"/>
                        </a:solidFill>
                      </a:endParaRP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4</a:t>
                      </a:r>
                      <a:endParaRPr lang="en-CA" dirty="0">
                        <a:solidFill>
                          <a:schemeClr val="bg1"/>
                        </a:solidFill>
                      </a:endParaRP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0</a:t>
                      </a:r>
                      <a:endParaRPr lang="en-CA" dirty="0">
                        <a:solidFill>
                          <a:schemeClr val="bg1"/>
                        </a:solidFill>
                      </a:endParaRP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2</a:t>
                      </a:r>
                      <a:endParaRPr lang="en-CA" dirty="0">
                        <a:solidFill>
                          <a:schemeClr val="bg1"/>
                        </a:solidFill>
                      </a:endParaRP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4</a:t>
                      </a:r>
                      <a:endParaRPr lang="en-CA" dirty="0">
                        <a:solidFill>
                          <a:schemeClr val="bg1"/>
                        </a:solidFill>
                      </a:endParaRPr>
                    </a:p>
                  </a:txBody>
                  <a:tcPr>
                    <a:lnL>
                      <a:noFill/>
                    </a:lnL>
                    <a:lnR>
                      <a:noFill/>
                    </a:lnR>
                    <a:lnT>
                      <a:noFill/>
                    </a:lnT>
                    <a:lnB>
                      <a:noFill/>
                    </a:lnB>
                    <a:lnTlToBr w="12700" cmpd="sng">
                      <a:noFill/>
                      <a:prstDash val="solid"/>
                    </a:lnTlToBr>
                    <a:lnBlToTr w="12700" cmpd="sng">
                      <a:noFill/>
                      <a:prstDash val="solid"/>
                    </a:lnBlToTr>
                  </a:tcPr>
                </a:tc>
              </a:tr>
              <a:tr h="370840">
                <a:tc>
                  <a:txBody>
                    <a:bodyPr/>
                    <a:lstStyle/>
                    <a:p>
                      <a:pPr algn="ctr"/>
                      <a:r>
                        <a:rPr lang="en-US" dirty="0" smtClean="0">
                          <a:solidFill>
                            <a:schemeClr val="bg1"/>
                          </a:solidFill>
                        </a:rPr>
                        <a:t>3</a:t>
                      </a:r>
                      <a:endParaRPr lang="en-CA" dirty="0">
                        <a:solidFill>
                          <a:schemeClr val="bg1"/>
                        </a:solidFill>
                      </a:endParaRPr>
                    </a:p>
                  </a:txBody>
                  <a:tcPr>
                    <a:lnL>
                      <a:noFill/>
                    </a:lnL>
                    <a:lnR w="12700" cap="flat" cmpd="sng" algn="ctr">
                      <a:solidFill>
                        <a:schemeClr val="bg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0</a:t>
                      </a:r>
                      <a:endParaRPr lang="en-CA" dirty="0">
                        <a:solidFill>
                          <a:schemeClr val="bg1"/>
                        </a:solidFill>
                      </a:endParaRPr>
                    </a:p>
                  </a:txBody>
                  <a:tcPr>
                    <a:lnL w="12700" cap="flat" cmpd="sng" algn="ctr">
                      <a:solidFill>
                        <a:schemeClr val="bg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3</a:t>
                      </a:r>
                      <a:endParaRPr lang="en-CA" dirty="0">
                        <a:solidFill>
                          <a:schemeClr val="bg1"/>
                        </a:solidFill>
                      </a:endParaRP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0</a:t>
                      </a:r>
                      <a:endParaRPr lang="en-CA" dirty="0">
                        <a:solidFill>
                          <a:schemeClr val="bg1"/>
                        </a:solidFill>
                      </a:endParaRP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3</a:t>
                      </a:r>
                      <a:endParaRPr lang="en-CA" dirty="0">
                        <a:solidFill>
                          <a:schemeClr val="bg1"/>
                        </a:solidFill>
                      </a:endParaRP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0</a:t>
                      </a:r>
                      <a:endParaRPr lang="en-CA" dirty="0">
                        <a:solidFill>
                          <a:schemeClr val="bg1"/>
                        </a:solidFill>
                      </a:endParaRP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3</a:t>
                      </a:r>
                      <a:endParaRPr lang="en-CA" dirty="0">
                        <a:solidFill>
                          <a:schemeClr val="bg1"/>
                        </a:solidFill>
                      </a:endParaRPr>
                    </a:p>
                  </a:txBody>
                  <a:tcPr>
                    <a:lnL>
                      <a:noFill/>
                    </a:lnL>
                    <a:lnR>
                      <a:noFill/>
                    </a:lnR>
                    <a:lnT>
                      <a:noFill/>
                    </a:lnT>
                    <a:lnB>
                      <a:noFill/>
                    </a:lnB>
                    <a:lnTlToBr w="12700" cmpd="sng">
                      <a:noFill/>
                      <a:prstDash val="solid"/>
                    </a:lnTlToBr>
                    <a:lnBlToTr w="12700" cmpd="sng">
                      <a:noFill/>
                      <a:prstDash val="solid"/>
                    </a:lnBlToTr>
                  </a:tcPr>
                </a:tc>
              </a:tr>
              <a:tr h="370840">
                <a:tc>
                  <a:txBody>
                    <a:bodyPr/>
                    <a:lstStyle/>
                    <a:p>
                      <a:pPr algn="ctr"/>
                      <a:r>
                        <a:rPr lang="en-US" dirty="0" smtClean="0">
                          <a:solidFill>
                            <a:schemeClr val="bg1"/>
                          </a:solidFill>
                        </a:rPr>
                        <a:t>4</a:t>
                      </a:r>
                      <a:endParaRPr lang="en-CA" dirty="0">
                        <a:solidFill>
                          <a:schemeClr val="bg1"/>
                        </a:solidFill>
                      </a:endParaRPr>
                    </a:p>
                  </a:txBody>
                  <a:tcPr>
                    <a:lnL>
                      <a:noFill/>
                    </a:lnL>
                    <a:lnR w="12700" cap="flat" cmpd="sng" algn="ctr">
                      <a:solidFill>
                        <a:schemeClr val="bg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0</a:t>
                      </a:r>
                      <a:endParaRPr lang="en-CA" dirty="0">
                        <a:solidFill>
                          <a:schemeClr val="bg1"/>
                        </a:solidFill>
                      </a:endParaRPr>
                    </a:p>
                  </a:txBody>
                  <a:tcPr>
                    <a:lnL w="12700" cap="flat" cmpd="sng" algn="ctr">
                      <a:solidFill>
                        <a:schemeClr val="bg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4</a:t>
                      </a:r>
                      <a:endParaRPr lang="en-CA" dirty="0">
                        <a:solidFill>
                          <a:schemeClr val="bg1"/>
                        </a:solidFill>
                      </a:endParaRP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2</a:t>
                      </a:r>
                      <a:endParaRPr lang="en-CA" dirty="0">
                        <a:solidFill>
                          <a:schemeClr val="bg1"/>
                        </a:solidFill>
                      </a:endParaRP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0</a:t>
                      </a:r>
                      <a:endParaRPr lang="en-CA" dirty="0">
                        <a:solidFill>
                          <a:schemeClr val="bg1"/>
                        </a:solidFill>
                      </a:endParaRP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4</a:t>
                      </a:r>
                      <a:endParaRPr lang="en-CA" dirty="0">
                        <a:solidFill>
                          <a:schemeClr val="bg1"/>
                        </a:solidFill>
                      </a:endParaRP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2</a:t>
                      </a:r>
                      <a:endParaRPr lang="en-CA" dirty="0">
                        <a:solidFill>
                          <a:schemeClr val="bg1"/>
                        </a:solidFill>
                      </a:endParaRPr>
                    </a:p>
                  </a:txBody>
                  <a:tcPr>
                    <a:lnL>
                      <a:noFill/>
                    </a:lnL>
                    <a:lnR>
                      <a:noFill/>
                    </a:lnR>
                    <a:lnT>
                      <a:noFill/>
                    </a:lnT>
                    <a:lnB>
                      <a:noFill/>
                    </a:lnB>
                    <a:lnTlToBr w="12700" cmpd="sng">
                      <a:noFill/>
                      <a:prstDash val="solid"/>
                    </a:lnTlToBr>
                    <a:lnBlToTr w="12700" cmpd="sng">
                      <a:noFill/>
                      <a:prstDash val="solid"/>
                    </a:lnBlToTr>
                  </a:tcPr>
                </a:tc>
              </a:tr>
              <a:tr h="370840">
                <a:tc>
                  <a:txBody>
                    <a:bodyPr/>
                    <a:lstStyle/>
                    <a:p>
                      <a:pPr algn="ctr"/>
                      <a:r>
                        <a:rPr lang="en-US" dirty="0" smtClean="0">
                          <a:solidFill>
                            <a:schemeClr val="bg1"/>
                          </a:solidFill>
                        </a:rPr>
                        <a:t>5</a:t>
                      </a:r>
                      <a:endParaRPr lang="en-CA" dirty="0">
                        <a:solidFill>
                          <a:schemeClr val="bg1"/>
                        </a:solidFill>
                      </a:endParaRPr>
                    </a:p>
                  </a:txBody>
                  <a:tcPr>
                    <a:lnL>
                      <a:noFill/>
                    </a:lnL>
                    <a:lnR w="12700" cap="flat" cmpd="sng" algn="ctr">
                      <a:solidFill>
                        <a:schemeClr val="bg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0</a:t>
                      </a:r>
                      <a:endParaRPr lang="en-CA" dirty="0">
                        <a:solidFill>
                          <a:schemeClr val="bg1"/>
                        </a:solidFill>
                      </a:endParaRPr>
                    </a:p>
                  </a:txBody>
                  <a:tcPr>
                    <a:lnL w="12700" cap="flat" cmpd="sng" algn="ctr">
                      <a:solidFill>
                        <a:schemeClr val="bg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5</a:t>
                      </a:r>
                      <a:endParaRPr lang="en-CA" dirty="0">
                        <a:solidFill>
                          <a:schemeClr val="bg1"/>
                        </a:solidFill>
                      </a:endParaRP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4</a:t>
                      </a:r>
                      <a:endParaRPr lang="en-CA" dirty="0">
                        <a:solidFill>
                          <a:schemeClr val="bg1"/>
                        </a:solidFill>
                      </a:endParaRP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3</a:t>
                      </a:r>
                      <a:endParaRPr lang="en-CA" dirty="0">
                        <a:solidFill>
                          <a:schemeClr val="bg1"/>
                        </a:solidFill>
                      </a:endParaRP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2</a:t>
                      </a:r>
                      <a:endParaRPr lang="en-CA" dirty="0">
                        <a:solidFill>
                          <a:schemeClr val="bg1"/>
                        </a:solidFill>
                      </a:endParaRP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n-US" dirty="0" smtClean="0">
                          <a:solidFill>
                            <a:schemeClr val="bg1"/>
                          </a:solidFill>
                        </a:rPr>
                        <a:t>1</a:t>
                      </a:r>
                      <a:endParaRPr lang="en-CA" dirty="0">
                        <a:solidFill>
                          <a:schemeClr val="bg1"/>
                        </a:solidFill>
                      </a:endParaRPr>
                    </a:p>
                  </a:txBody>
                  <a:tcPr>
                    <a:lnL>
                      <a:noFill/>
                    </a:lnL>
                    <a:lnR>
                      <a:noFill/>
                    </a:lnR>
                    <a:lnT>
                      <a:noFill/>
                    </a:lnT>
                    <a:lnB>
                      <a:noFill/>
                    </a:lnB>
                    <a:lnTlToBr w="12700" cmpd="sng">
                      <a:noFill/>
                      <a:prstDash val="solid"/>
                    </a:lnTlToBr>
                    <a:lnBlToTr w="12700" cmpd="sng">
                      <a:noFill/>
                      <a:prstDash val="solid"/>
                    </a:lnBlToTr>
                  </a:tcPr>
                </a:tc>
              </a:tr>
            </a:tbl>
          </a:graphicData>
        </a:graphic>
      </p:graphicFrame>
      <p:sp>
        <p:nvSpPr>
          <p:cNvPr id="8" name="Rectangle 7"/>
          <p:cNvSpPr/>
          <p:nvPr/>
        </p:nvSpPr>
        <p:spPr>
          <a:xfrm>
            <a:off x="4953000" y="5257800"/>
            <a:ext cx="3733800" cy="381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Footer Placeholder 4"/>
          <p:cNvSpPr>
            <a:spLocks noGrp="1"/>
          </p:cNvSpPr>
          <p:nvPr>
            <p:ph type="ftr" sz="quarter" idx="11"/>
          </p:nvPr>
        </p:nvSpPr>
        <p:spPr/>
        <p:txBody>
          <a:bodyPr/>
          <a:lstStyle/>
          <a:p>
            <a:r>
              <a:rPr lang="en-CA" smtClean="0"/>
              <a:t>Field axioms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10</a:t>
            </a:fld>
            <a:endParaRPr lang="en-CA"/>
          </a:p>
        </p:txBody>
      </p:sp>
    </p:spTree>
    <p:extLst>
      <p:ext uri="{BB962C8B-B14F-4D97-AF65-F5344CB8AC3E}">
        <p14:creationId xmlns:p14="http://schemas.microsoft.com/office/powerpoint/2010/main" val="2909533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properties of fields</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Properties or </a:t>
            </a:r>
            <a:r>
              <a:rPr lang="en-US" i="1" dirty="0" smtClean="0"/>
              <a:t>theorems</a:t>
            </a:r>
            <a:r>
              <a:rPr lang="en-US" dirty="0" smtClean="0"/>
              <a:t> can be derived from these axioms</a:t>
            </a:r>
            <a:endParaRPr lang="en-US" i="1" dirty="0" smtClean="0"/>
          </a:p>
          <a:p>
            <a:pPr marL="0" indent="0">
              <a:buNone/>
            </a:pPr>
            <a:r>
              <a:rPr lang="en-US" dirty="0" smtClean="0"/>
              <a:t>Theorem:</a:t>
            </a:r>
          </a:p>
          <a:p>
            <a:pPr marL="0" indent="0">
              <a:buNone/>
            </a:pPr>
            <a:r>
              <a:rPr lang="en-US" dirty="0" smtClean="0"/>
              <a:t>Proof:</a:t>
            </a:r>
          </a:p>
          <a:p>
            <a:pPr marL="0" indent="0">
              <a:buNone/>
            </a:pPr>
            <a:endParaRPr lang="en-US" dirty="0"/>
          </a:p>
          <a:p>
            <a:pPr marL="0" indent="0">
              <a:buNone/>
            </a:pPr>
            <a:r>
              <a:rPr lang="en-US" dirty="0" smtClean="0"/>
              <a:t>		</a:t>
            </a:r>
            <a:r>
              <a:rPr lang="en-US" sz="2000" dirty="0" smtClean="0"/>
              <a:t>But if </a:t>
            </a:r>
            <a:r>
              <a:rPr lang="en-US" sz="2000" i="1" dirty="0">
                <a:solidFill>
                  <a:prstClr val="white"/>
                </a:solidFill>
                <a:latin typeface="Times New Roman" panose="02020603050405020304" pitchFamily="18" charset="0"/>
              </a:rPr>
              <a:t>a</a:t>
            </a:r>
            <a:r>
              <a:rPr lang="en-US" sz="2000" dirty="0">
                <a:solidFill>
                  <a:prstClr val="white"/>
                </a:solidFill>
                <a:latin typeface="Times New Roman" panose="02020603050405020304" pitchFamily="18" charset="0"/>
              </a:rPr>
              <a:t> = </a:t>
            </a:r>
            <a:r>
              <a:rPr lang="en-US" sz="2000" i="1" dirty="0">
                <a:solidFill>
                  <a:prstClr val="white"/>
                </a:solidFill>
                <a:latin typeface="Times New Roman" panose="02020603050405020304" pitchFamily="18" charset="0"/>
              </a:rPr>
              <a:t>b</a:t>
            </a:r>
            <a:r>
              <a:rPr lang="en-US" sz="2000" dirty="0">
                <a:solidFill>
                  <a:prstClr val="white"/>
                </a:solidFill>
              </a:rPr>
              <a:t> and </a:t>
            </a:r>
            <a:r>
              <a:rPr lang="en-US" sz="2000" i="1" dirty="0">
                <a:solidFill>
                  <a:prstClr val="white"/>
                </a:solidFill>
                <a:latin typeface="Times New Roman" panose="02020603050405020304" pitchFamily="18" charset="0"/>
              </a:rPr>
              <a:t>b</a:t>
            </a:r>
            <a:r>
              <a:rPr lang="en-US" sz="2000" dirty="0">
                <a:solidFill>
                  <a:prstClr val="white"/>
                </a:solidFill>
                <a:latin typeface="Times New Roman" panose="02020603050405020304" pitchFamily="18" charset="0"/>
              </a:rPr>
              <a:t> = </a:t>
            </a:r>
            <a:r>
              <a:rPr lang="en-US" sz="2000" i="1" dirty="0">
                <a:solidFill>
                  <a:prstClr val="white"/>
                </a:solidFill>
                <a:latin typeface="Times New Roman" panose="02020603050405020304" pitchFamily="18" charset="0"/>
              </a:rPr>
              <a:t>c</a:t>
            </a:r>
            <a:r>
              <a:rPr lang="en-US" sz="2000" dirty="0">
                <a:solidFill>
                  <a:prstClr val="white"/>
                </a:solidFill>
              </a:rPr>
              <a:t>, it follows that </a:t>
            </a:r>
            <a:r>
              <a:rPr lang="en-US" sz="2000" i="1" dirty="0">
                <a:solidFill>
                  <a:prstClr val="white"/>
                </a:solidFill>
                <a:latin typeface="Times New Roman" panose="02020603050405020304" pitchFamily="18" charset="0"/>
              </a:rPr>
              <a:t>a </a:t>
            </a:r>
            <a:r>
              <a:rPr lang="en-US" sz="2000" dirty="0">
                <a:solidFill>
                  <a:prstClr val="white"/>
                </a:solidFill>
                <a:latin typeface="Times New Roman" panose="02020603050405020304" pitchFamily="18" charset="0"/>
              </a:rPr>
              <a:t>= </a:t>
            </a:r>
            <a:r>
              <a:rPr lang="en-US" sz="2000" i="1" dirty="0">
                <a:solidFill>
                  <a:prstClr val="white"/>
                </a:solidFill>
                <a:latin typeface="Times New Roman" panose="02020603050405020304" pitchFamily="18" charset="0"/>
              </a:rPr>
              <a:t>c</a:t>
            </a:r>
            <a:r>
              <a:rPr lang="en-US" sz="2000" dirty="0" smtClean="0">
                <a:solidFill>
                  <a:prstClr val="white"/>
                </a:solidFill>
              </a:rPr>
              <a:t>.</a:t>
            </a:r>
          </a:p>
          <a:p>
            <a:pPr marL="0" indent="0">
              <a:buNone/>
            </a:pPr>
            <a:r>
              <a:rPr lang="en-US" sz="2000" dirty="0">
                <a:solidFill>
                  <a:prstClr val="white"/>
                </a:solidFill>
              </a:rPr>
              <a:t>	</a:t>
            </a:r>
            <a:r>
              <a:rPr lang="en-US" sz="2000" dirty="0" smtClean="0">
                <a:solidFill>
                  <a:prstClr val="white"/>
                </a:solidFill>
              </a:rPr>
              <a:t>	Therefore,                   .</a:t>
            </a:r>
            <a:endParaRPr lang="en-US" dirty="0" smtClean="0"/>
          </a:p>
          <a:p>
            <a:pPr marL="0" indent="0">
              <a:buNone/>
            </a:pPr>
            <a:endParaRPr lang="en-US" dirty="0" smtClean="0"/>
          </a:p>
        </p:txBody>
      </p:sp>
      <p:graphicFrame>
        <p:nvGraphicFramePr>
          <p:cNvPr id="4" name="Object 3"/>
          <p:cNvGraphicFramePr>
            <a:graphicFrameLocks noChangeAspect="1"/>
          </p:cNvGraphicFramePr>
          <p:nvPr>
            <p:extLst>
              <p:ext uri="{D42A27DB-BD31-4B8C-83A1-F6EECF244321}">
                <p14:modId xmlns:p14="http://schemas.microsoft.com/office/powerpoint/2010/main" val="3731416005"/>
              </p:ext>
            </p:extLst>
          </p:nvPr>
        </p:nvGraphicFramePr>
        <p:xfrm>
          <a:off x="2400300" y="2096022"/>
          <a:ext cx="990600" cy="241300"/>
        </p:xfrm>
        <a:graphic>
          <a:graphicData uri="http://schemas.openxmlformats.org/presentationml/2006/ole">
            <mc:AlternateContent xmlns:mc="http://schemas.openxmlformats.org/markup-compatibility/2006">
              <mc:Choice xmlns:v="urn:schemas-microsoft-com:vml" Requires="v">
                <p:oleObj spid="_x0000_s5295" name="Equation" r:id="rId3" imgW="990360" imgH="241200" progId="Equation.DSMT4">
                  <p:embed/>
                </p:oleObj>
              </mc:Choice>
              <mc:Fallback>
                <p:oleObj name="Equation" r:id="rId3" imgW="990360" imgH="241200" progId="Equation.DSMT4">
                  <p:embed/>
                  <p:pic>
                    <p:nvPicPr>
                      <p:cNvPr id="0" name=""/>
                      <p:cNvPicPr/>
                      <p:nvPr/>
                    </p:nvPicPr>
                    <p:blipFill>
                      <a:blip r:embed="rId4"/>
                      <a:stretch>
                        <a:fillRect/>
                      </a:stretch>
                    </p:blipFill>
                    <p:spPr>
                      <a:xfrm>
                        <a:off x="2400300" y="2096022"/>
                        <a:ext cx="990600" cy="241300"/>
                      </a:xfrm>
                      <a:prstGeom prst="rect">
                        <a:avLst/>
                      </a:prstGeom>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2922125119"/>
              </p:ext>
            </p:extLst>
          </p:nvPr>
        </p:nvGraphicFramePr>
        <p:xfrm>
          <a:off x="2400300" y="2540696"/>
          <a:ext cx="4914900" cy="685800"/>
        </p:xfrm>
        <a:graphic>
          <a:graphicData uri="http://schemas.openxmlformats.org/presentationml/2006/ole">
            <mc:AlternateContent xmlns:mc="http://schemas.openxmlformats.org/markup-compatibility/2006">
              <mc:Choice xmlns:v="urn:schemas-microsoft-com:vml" Requires="v">
                <p:oleObj spid="_x0000_s5296" name="Equation" r:id="rId5" imgW="4914720" imgH="685800" progId="Equation.DSMT4">
                  <p:embed/>
                </p:oleObj>
              </mc:Choice>
              <mc:Fallback>
                <p:oleObj name="Equation" r:id="rId5" imgW="4914720" imgH="685800" progId="Equation.DSMT4">
                  <p:embed/>
                  <p:pic>
                    <p:nvPicPr>
                      <p:cNvPr id="0" name="Object 12"/>
                      <p:cNvPicPr>
                        <a:picLocks noChangeAspect="1" noChangeArrowheads="1"/>
                      </p:cNvPicPr>
                      <p:nvPr/>
                    </p:nvPicPr>
                    <p:blipFill>
                      <a:blip r:embed="rId6"/>
                      <a:srcRect/>
                      <a:stretch>
                        <a:fillRect/>
                      </a:stretch>
                    </p:blipFill>
                    <p:spPr bwMode="auto">
                      <a:xfrm>
                        <a:off x="2400300" y="2540696"/>
                        <a:ext cx="49149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 name="Object 15"/>
          <p:cNvGraphicFramePr>
            <a:graphicFrameLocks noChangeAspect="1"/>
          </p:cNvGraphicFramePr>
          <p:nvPr>
            <p:extLst>
              <p:ext uri="{D42A27DB-BD31-4B8C-83A1-F6EECF244321}">
                <p14:modId xmlns:p14="http://schemas.microsoft.com/office/powerpoint/2010/main" val="3139420711"/>
              </p:ext>
            </p:extLst>
          </p:nvPr>
        </p:nvGraphicFramePr>
        <p:xfrm>
          <a:off x="3581400" y="3682652"/>
          <a:ext cx="990600" cy="241300"/>
        </p:xfrm>
        <a:graphic>
          <a:graphicData uri="http://schemas.openxmlformats.org/presentationml/2006/ole">
            <mc:AlternateContent xmlns:mc="http://schemas.openxmlformats.org/markup-compatibility/2006">
              <mc:Choice xmlns:v="urn:schemas-microsoft-com:vml" Requires="v">
                <p:oleObj spid="_x0000_s5297" name="Equation" r:id="rId7" imgW="990360" imgH="241200" progId="Equation.DSMT4">
                  <p:embed/>
                </p:oleObj>
              </mc:Choice>
              <mc:Fallback>
                <p:oleObj name="Equation" r:id="rId7" imgW="990360" imgH="241200" progId="Equation.DSMT4">
                  <p:embed/>
                  <p:pic>
                    <p:nvPicPr>
                      <p:cNvPr id="0" name=""/>
                      <p:cNvPicPr/>
                      <p:nvPr/>
                    </p:nvPicPr>
                    <p:blipFill>
                      <a:blip r:embed="rId8"/>
                      <a:stretch>
                        <a:fillRect/>
                      </a:stretch>
                    </p:blipFill>
                    <p:spPr>
                      <a:xfrm>
                        <a:off x="3581400" y="3682652"/>
                        <a:ext cx="990600" cy="241300"/>
                      </a:xfrm>
                      <a:prstGeom prst="rect">
                        <a:avLst/>
                      </a:prstGeom>
                    </p:spPr>
                  </p:pic>
                </p:oleObj>
              </mc:Fallback>
            </mc:AlternateContent>
          </a:graphicData>
        </a:graphic>
      </p:graphicFrame>
      <p:sp>
        <p:nvSpPr>
          <p:cNvPr id="7" name="TextBox 6"/>
          <p:cNvSpPr txBox="1"/>
          <p:nvPr/>
        </p:nvSpPr>
        <p:spPr>
          <a:xfrm>
            <a:off x="4838178" y="3638490"/>
            <a:ext cx="676788" cy="400110"/>
          </a:xfrm>
          <a:prstGeom prst="rect">
            <a:avLst/>
          </a:prstGeom>
          <a:noFill/>
        </p:spPr>
        <p:txBody>
          <a:bodyPr wrap="none" rtlCol="0">
            <a:spAutoFit/>
          </a:bodyPr>
          <a:lstStyle/>
          <a:p>
            <a:r>
              <a:rPr lang="en-US" sz="2000" dirty="0" smtClean="0">
                <a:solidFill>
                  <a:schemeClr val="bg1"/>
                </a:solidFill>
                <a:latin typeface="Script MT Bold" panose="03040602040607080904" pitchFamily="66" charset="0"/>
              </a:rPr>
              <a:t>QED</a:t>
            </a:r>
            <a:endParaRPr lang="en-CA" sz="2000" dirty="0">
              <a:solidFill>
                <a:schemeClr val="bg1"/>
              </a:solidFill>
              <a:latin typeface="Script MT Bold" panose="03040602040607080904" pitchFamily="66" charset="0"/>
            </a:endParaRPr>
          </a:p>
        </p:txBody>
      </p:sp>
      <p:sp>
        <p:nvSpPr>
          <p:cNvPr id="6" name="Footer Placeholder 5"/>
          <p:cNvSpPr>
            <a:spLocks noGrp="1"/>
          </p:cNvSpPr>
          <p:nvPr>
            <p:ph type="ftr" sz="quarter" idx="11"/>
          </p:nvPr>
        </p:nvSpPr>
        <p:spPr/>
        <p:txBody>
          <a:bodyPr/>
          <a:lstStyle/>
          <a:p>
            <a:r>
              <a:rPr lang="en-CA" smtClean="0"/>
              <a:t>Field axioms</a:t>
            </a:r>
            <a:endParaRPr lang="en-CA"/>
          </a:p>
        </p:txBody>
      </p:sp>
      <p:sp>
        <p:nvSpPr>
          <p:cNvPr id="8" name="Slide Number Placeholder 7"/>
          <p:cNvSpPr>
            <a:spLocks noGrp="1"/>
          </p:cNvSpPr>
          <p:nvPr>
            <p:ph type="sldNum" sz="quarter" idx="12"/>
          </p:nvPr>
        </p:nvSpPr>
        <p:spPr/>
        <p:txBody>
          <a:bodyPr/>
          <a:lstStyle/>
          <a:p>
            <a:fld id="{42EF6DC8-DA9C-4533-8A40-BB00A2545AF8}" type="slidenum">
              <a:rPr lang="en-CA" smtClean="0"/>
              <a:pPr/>
              <a:t>11</a:t>
            </a:fld>
            <a:endParaRPr lang="en-CA"/>
          </a:p>
        </p:txBody>
      </p:sp>
    </p:spTree>
    <p:extLst>
      <p:ext uri="{BB962C8B-B14F-4D97-AF65-F5344CB8AC3E}">
        <p14:creationId xmlns:p14="http://schemas.microsoft.com/office/powerpoint/2010/main" val="1644365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properties of fields</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Properties or </a:t>
            </a:r>
            <a:r>
              <a:rPr lang="en-US" i="1" dirty="0" smtClean="0"/>
              <a:t>theorems</a:t>
            </a:r>
            <a:r>
              <a:rPr lang="en-US" dirty="0" smtClean="0"/>
              <a:t> can be derived from these axioms</a:t>
            </a:r>
            <a:endParaRPr lang="en-US" i="1" dirty="0" smtClean="0"/>
          </a:p>
          <a:p>
            <a:pPr marL="0" indent="0">
              <a:buNone/>
            </a:pPr>
            <a:r>
              <a:rPr lang="en-US" dirty="0" smtClean="0"/>
              <a:t>Theorem:	</a:t>
            </a:r>
            <a:r>
              <a:rPr lang="en-US" sz="2000" dirty="0" smtClean="0"/>
              <a:t>There is only one </a:t>
            </a:r>
            <a:r>
              <a:rPr lang="en-US" sz="2000" dirty="0" smtClean="0">
                <a:latin typeface="Times New Roman" panose="02020603050405020304" pitchFamily="18" charset="0"/>
              </a:rPr>
              <a:t>0</a:t>
            </a:r>
            <a:r>
              <a:rPr lang="en-US" sz="2000" dirty="0" smtClean="0"/>
              <a:t> number</a:t>
            </a:r>
          </a:p>
          <a:p>
            <a:pPr marL="0" indent="0">
              <a:buNone/>
            </a:pPr>
            <a:r>
              <a:rPr lang="en-US" dirty="0" smtClean="0"/>
              <a:t>Proof: 		</a:t>
            </a:r>
            <a:r>
              <a:rPr lang="en-US" sz="2000" dirty="0" smtClean="0"/>
              <a:t>Assume there are </a:t>
            </a:r>
            <a:r>
              <a:rPr lang="en-US" sz="2000" dirty="0" smtClean="0">
                <a:latin typeface="Times New Roman" panose="02020603050405020304" pitchFamily="18" charset="0"/>
              </a:rPr>
              <a:t>0</a:t>
            </a:r>
            <a:r>
              <a:rPr lang="en-US" sz="2000" dirty="0" smtClean="0"/>
              <a:t> and </a:t>
            </a:r>
            <a:r>
              <a:rPr lang="en-US" sz="2000" dirty="0" smtClean="0">
                <a:latin typeface="Times New Roman" panose="02020603050405020304" pitchFamily="18" charset="0"/>
              </a:rPr>
              <a:t>Z</a:t>
            </a:r>
            <a:r>
              <a:rPr lang="en-US" sz="2000" dirty="0" smtClean="0"/>
              <a:t>, both having the 			property that                     and</a:t>
            </a:r>
          </a:p>
          <a:p>
            <a:pPr marL="0" indent="0">
              <a:buNone/>
            </a:pPr>
            <a:r>
              <a:rPr lang="en-US" sz="2000" dirty="0" smtClean="0"/>
              <a:t>		Thus, </a:t>
            </a:r>
            <a:endParaRPr lang="en-US" sz="2000" dirty="0"/>
          </a:p>
          <a:p>
            <a:pPr marL="0" indent="0">
              <a:buNone/>
            </a:pPr>
            <a:endParaRPr lang="en-US" sz="2000" dirty="0" smtClean="0"/>
          </a:p>
          <a:p>
            <a:pPr marL="0" indent="0">
              <a:buNone/>
            </a:pPr>
            <a:r>
              <a:rPr lang="en-US" sz="2000" dirty="0"/>
              <a:t>	</a:t>
            </a:r>
            <a:r>
              <a:rPr lang="en-US" sz="2000" dirty="0" smtClean="0"/>
              <a:t>	Therefore, </a:t>
            </a:r>
            <a:r>
              <a:rPr lang="en-US" sz="2000" dirty="0" smtClean="0">
                <a:latin typeface="Times New Roman" panose="02020603050405020304" pitchFamily="18" charset="0"/>
              </a:rPr>
              <a:t>0 = </a:t>
            </a:r>
            <a:r>
              <a:rPr lang="en-US" sz="2000" i="1" dirty="0" smtClean="0">
                <a:latin typeface="Times New Roman" panose="02020603050405020304" pitchFamily="18" charset="0"/>
              </a:rPr>
              <a:t>Z</a:t>
            </a:r>
            <a:r>
              <a:rPr lang="en-US" sz="2000" dirty="0" smtClean="0"/>
              <a:t>.</a:t>
            </a:r>
            <a:endParaRPr lang="en-CA" sz="2000" dirty="0"/>
          </a:p>
        </p:txBody>
      </p:sp>
      <p:graphicFrame>
        <p:nvGraphicFramePr>
          <p:cNvPr id="6" name="Object 5"/>
          <p:cNvGraphicFramePr>
            <a:graphicFrameLocks noChangeAspect="1"/>
          </p:cNvGraphicFramePr>
          <p:nvPr>
            <p:extLst>
              <p:ext uri="{D42A27DB-BD31-4B8C-83A1-F6EECF244321}">
                <p14:modId xmlns:p14="http://schemas.microsoft.com/office/powerpoint/2010/main" val="2233732777"/>
              </p:ext>
            </p:extLst>
          </p:nvPr>
        </p:nvGraphicFramePr>
        <p:xfrm>
          <a:off x="3926888" y="2832274"/>
          <a:ext cx="990600" cy="241300"/>
        </p:xfrm>
        <a:graphic>
          <a:graphicData uri="http://schemas.openxmlformats.org/presentationml/2006/ole">
            <mc:AlternateContent xmlns:mc="http://schemas.openxmlformats.org/markup-compatibility/2006">
              <mc:Choice xmlns:v="urn:schemas-microsoft-com:vml" Requires="v">
                <p:oleObj spid="_x0000_s13353" name="Equation" r:id="rId3" imgW="990360" imgH="241200" progId="Equation.DSMT4">
                  <p:embed/>
                </p:oleObj>
              </mc:Choice>
              <mc:Fallback>
                <p:oleObj name="Equation" r:id="rId3" imgW="990360" imgH="241200" progId="Equation.DSMT4">
                  <p:embed/>
                  <p:pic>
                    <p:nvPicPr>
                      <p:cNvPr id="0" name=""/>
                      <p:cNvPicPr>
                        <a:picLocks noChangeAspect="1" noChangeArrowheads="1"/>
                      </p:cNvPicPr>
                      <p:nvPr/>
                    </p:nvPicPr>
                    <p:blipFill>
                      <a:blip r:embed="rId4"/>
                      <a:srcRect/>
                      <a:stretch>
                        <a:fillRect/>
                      </a:stretch>
                    </p:blipFill>
                    <p:spPr bwMode="auto">
                      <a:xfrm>
                        <a:off x="3926888" y="2832274"/>
                        <a:ext cx="9906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1456294151"/>
              </p:ext>
            </p:extLst>
          </p:nvPr>
        </p:nvGraphicFramePr>
        <p:xfrm>
          <a:off x="5476875" y="2825750"/>
          <a:ext cx="1041400" cy="241300"/>
        </p:xfrm>
        <a:graphic>
          <a:graphicData uri="http://schemas.openxmlformats.org/presentationml/2006/ole">
            <mc:AlternateContent xmlns:mc="http://schemas.openxmlformats.org/markup-compatibility/2006">
              <mc:Choice xmlns:v="urn:schemas-microsoft-com:vml" Requires="v">
                <p:oleObj spid="_x0000_s13354" name="Equation" r:id="rId5" imgW="1041120" imgH="241200" progId="Equation.DSMT4">
                  <p:embed/>
                </p:oleObj>
              </mc:Choice>
              <mc:Fallback>
                <p:oleObj name="Equation" r:id="rId5" imgW="1041120" imgH="241200" progId="Equation.DSMT4">
                  <p:embed/>
                  <p:pic>
                    <p:nvPicPr>
                      <p:cNvPr id="0" name=""/>
                      <p:cNvPicPr>
                        <a:picLocks noChangeAspect="1" noChangeArrowheads="1"/>
                      </p:cNvPicPr>
                      <p:nvPr/>
                    </p:nvPicPr>
                    <p:blipFill>
                      <a:blip r:embed="rId6"/>
                      <a:srcRect/>
                      <a:stretch>
                        <a:fillRect/>
                      </a:stretch>
                    </p:blipFill>
                    <p:spPr bwMode="auto">
                      <a:xfrm>
                        <a:off x="5476875" y="2825750"/>
                        <a:ext cx="10414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3920030377"/>
              </p:ext>
            </p:extLst>
          </p:nvPr>
        </p:nvGraphicFramePr>
        <p:xfrm>
          <a:off x="3060700" y="3187700"/>
          <a:ext cx="5334000" cy="685800"/>
        </p:xfrm>
        <a:graphic>
          <a:graphicData uri="http://schemas.openxmlformats.org/presentationml/2006/ole">
            <mc:AlternateContent xmlns:mc="http://schemas.openxmlformats.org/markup-compatibility/2006">
              <mc:Choice xmlns:v="urn:schemas-microsoft-com:vml" Requires="v">
                <p:oleObj spid="_x0000_s13355" name="Equation" r:id="rId7" imgW="5333760" imgH="685800" progId="Equation.DSMT4">
                  <p:embed/>
                </p:oleObj>
              </mc:Choice>
              <mc:Fallback>
                <p:oleObj name="Equation" r:id="rId7" imgW="5333760" imgH="685800" progId="Equation.DSMT4">
                  <p:embed/>
                  <p:pic>
                    <p:nvPicPr>
                      <p:cNvPr id="0" name=""/>
                      <p:cNvPicPr>
                        <a:picLocks noChangeAspect="1" noChangeArrowheads="1"/>
                      </p:cNvPicPr>
                      <p:nvPr/>
                    </p:nvPicPr>
                    <p:blipFill>
                      <a:blip r:embed="rId8"/>
                      <a:srcRect/>
                      <a:stretch>
                        <a:fillRect/>
                      </a:stretch>
                    </p:blipFill>
                    <p:spPr bwMode="auto">
                      <a:xfrm>
                        <a:off x="3060700" y="3187700"/>
                        <a:ext cx="53340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8" name="TextBox 17"/>
          <p:cNvSpPr txBox="1"/>
          <p:nvPr/>
        </p:nvSpPr>
        <p:spPr>
          <a:xfrm>
            <a:off x="4267200" y="3867090"/>
            <a:ext cx="676788" cy="400110"/>
          </a:xfrm>
          <a:prstGeom prst="rect">
            <a:avLst/>
          </a:prstGeom>
          <a:noFill/>
        </p:spPr>
        <p:txBody>
          <a:bodyPr wrap="none" rtlCol="0">
            <a:spAutoFit/>
          </a:bodyPr>
          <a:lstStyle/>
          <a:p>
            <a:r>
              <a:rPr lang="en-US" sz="2000" dirty="0" smtClean="0">
                <a:solidFill>
                  <a:schemeClr val="bg1"/>
                </a:solidFill>
                <a:latin typeface="Script MT Bold" panose="03040602040607080904" pitchFamily="66" charset="0"/>
              </a:rPr>
              <a:t>QED</a:t>
            </a:r>
            <a:endParaRPr lang="en-CA" sz="2000" dirty="0">
              <a:solidFill>
                <a:schemeClr val="bg1"/>
              </a:solidFill>
              <a:latin typeface="Script MT Bold" panose="03040602040607080904" pitchFamily="66" charset="0"/>
            </a:endParaRPr>
          </a:p>
        </p:txBody>
      </p:sp>
      <p:sp>
        <p:nvSpPr>
          <p:cNvPr id="4" name="Footer Placeholder 3"/>
          <p:cNvSpPr>
            <a:spLocks noGrp="1"/>
          </p:cNvSpPr>
          <p:nvPr>
            <p:ph type="ftr" sz="quarter" idx="11"/>
          </p:nvPr>
        </p:nvSpPr>
        <p:spPr/>
        <p:txBody>
          <a:bodyPr/>
          <a:lstStyle/>
          <a:p>
            <a:r>
              <a:rPr lang="en-CA" smtClean="0"/>
              <a:t>Field axioms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12</a:t>
            </a:fld>
            <a:endParaRPr lang="en-CA"/>
          </a:p>
        </p:txBody>
      </p:sp>
    </p:spTree>
    <p:extLst>
      <p:ext uri="{BB962C8B-B14F-4D97-AF65-F5344CB8AC3E}">
        <p14:creationId xmlns:p14="http://schemas.microsoft.com/office/powerpoint/2010/main" val="2426150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Other properties of fields</a:t>
            </a:r>
            <a:endParaRPr lang="en-CA" dirty="0"/>
          </a:p>
        </p:txBody>
      </p:sp>
      <p:sp>
        <p:nvSpPr>
          <p:cNvPr id="3" name="Content Placeholder 2"/>
          <p:cNvSpPr>
            <a:spLocks noGrp="1"/>
          </p:cNvSpPr>
          <p:nvPr>
            <p:ph idx="1"/>
          </p:nvPr>
        </p:nvSpPr>
        <p:spPr>
          <a:xfrm>
            <a:off x="457200" y="1600200"/>
            <a:ext cx="8382000" cy="4525963"/>
          </a:xfrm>
        </p:spPr>
        <p:txBody>
          <a:bodyPr/>
          <a:lstStyle/>
          <a:p>
            <a:pPr lvl="0"/>
            <a:r>
              <a:rPr lang="en-US" dirty="0">
                <a:solidFill>
                  <a:prstClr val="white"/>
                </a:solidFill>
              </a:rPr>
              <a:t>Properties or </a:t>
            </a:r>
            <a:r>
              <a:rPr lang="en-US" i="1" dirty="0">
                <a:solidFill>
                  <a:prstClr val="white"/>
                </a:solidFill>
              </a:rPr>
              <a:t>theorems</a:t>
            </a:r>
            <a:r>
              <a:rPr lang="en-US" dirty="0">
                <a:solidFill>
                  <a:prstClr val="white"/>
                </a:solidFill>
              </a:rPr>
              <a:t> can be derived from these axioms</a:t>
            </a:r>
            <a:endParaRPr lang="en-US" i="1" dirty="0">
              <a:solidFill>
                <a:prstClr val="white"/>
              </a:solidFill>
            </a:endParaRPr>
          </a:p>
          <a:p>
            <a:pPr marL="0" indent="0">
              <a:buNone/>
            </a:pPr>
            <a:r>
              <a:rPr lang="en-US" dirty="0" smtClean="0"/>
              <a:t>Theorem:</a:t>
            </a:r>
          </a:p>
          <a:p>
            <a:pPr marL="0" indent="0">
              <a:buNone/>
            </a:pPr>
            <a:r>
              <a:rPr lang="en-US" dirty="0" smtClean="0"/>
              <a:t>Proof:		</a:t>
            </a:r>
            <a:r>
              <a:rPr lang="en-US" sz="2000" dirty="0" smtClean="0"/>
              <a:t>The inverse of </a:t>
            </a:r>
            <a:r>
              <a:rPr lang="en-US" sz="2000" i="1" dirty="0" smtClean="0">
                <a:latin typeface="Symbol" panose="05050102010706020507" pitchFamily="18" charset="2"/>
              </a:rPr>
              <a:t>a</a:t>
            </a:r>
            <a:r>
              <a:rPr lang="en-US" sz="2000" baseline="30000" dirty="0" smtClean="0"/>
              <a:t>–1</a:t>
            </a:r>
            <a:r>
              <a:rPr lang="en-US" sz="2000" dirty="0" smtClean="0"/>
              <a:t> must satisfy                            .</a:t>
            </a:r>
          </a:p>
          <a:p>
            <a:pPr marL="0" indent="0">
              <a:buNone/>
            </a:pPr>
            <a:r>
              <a:rPr lang="en-US" sz="2000" dirty="0" smtClean="0"/>
              <a:t>		Multiply both sides by </a:t>
            </a:r>
            <a:r>
              <a:rPr lang="en-US" sz="2000" i="1" dirty="0" smtClean="0">
                <a:latin typeface="Symbol" panose="05050102010706020507" pitchFamily="18" charset="2"/>
              </a:rPr>
              <a:t>a</a:t>
            </a:r>
            <a:r>
              <a:rPr lang="en-US" sz="2000" dirty="0" smtClean="0"/>
              <a:t>:</a:t>
            </a:r>
          </a:p>
          <a:p>
            <a:pPr marL="0" indent="0">
              <a:buNone/>
            </a:pPr>
            <a:endParaRPr lang="en-US" sz="2000" dirty="0"/>
          </a:p>
          <a:p>
            <a:pPr marL="0" indent="0">
              <a:buNone/>
            </a:pPr>
            <a:endParaRPr lang="en-US" sz="2000" dirty="0" smtClean="0"/>
          </a:p>
          <a:p>
            <a:pPr marL="0" indent="0">
              <a:buNone/>
            </a:pPr>
            <a:endParaRPr lang="en-US" sz="2000" dirty="0"/>
          </a:p>
          <a:p>
            <a:pPr marL="0" indent="0">
              <a:buNone/>
            </a:pPr>
            <a:endParaRPr lang="en-US" sz="2000" dirty="0" smtClean="0"/>
          </a:p>
          <a:p>
            <a:pPr marL="0" indent="0">
              <a:buNone/>
            </a:pPr>
            <a:endParaRPr lang="en-US" sz="2000" dirty="0"/>
          </a:p>
          <a:p>
            <a:pPr marL="0" indent="0">
              <a:buNone/>
            </a:pPr>
            <a:endParaRPr lang="en-US" sz="2000" dirty="0" smtClean="0"/>
          </a:p>
          <a:p>
            <a:pPr marL="0" indent="0">
              <a:buNone/>
            </a:pPr>
            <a:r>
              <a:rPr lang="en-US" sz="2000" dirty="0"/>
              <a:t>	</a:t>
            </a:r>
            <a:r>
              <a:rPr lang="en-US" sz="2000" dirty="0" smtClean="0"/>
              <a:t>	Thus,                        .</a:t>
            </a:r>
          </a:p>
        </p:txBody>
      </p:sp>
      <p:graphicFrame>
        <p:nvGraphicFramePr>
          <p:cNvPr id="7" name="Object 6"/>
          <p:cNvGraphicFramePr>
            <a:graphicFrameLocks noChangeAspect="1"/>
          </p:cNvGraphicFramePr>
          <p:nvPr>
            <p:extLst>
              <p:ext uri="{D42A27DB-BD31-4B8C-83A1-F6EECF244321}">
                <p14:modId xmlns:p14="http://schemas.microsoft.com/office/powerpoint/2010/main" val="4128953269"/>
              </p:ext>
            </p:extLst>
          </p:nvPr>
        </p:nvGraphicFramePr>
        <p:xfrm>
          <a:off x="2362200" y="1913878"/>
          <a:ext cx="1181100" cy="482600"/>
        </p:xfrm>
        <a:graphic>
          <a:graphicData uri="http://schemas.openxmlformats.org/presentationml/2006/ole">
            <mc:AlternateContent xmlns:mc="http://schemas.openxmlformats.org/markup-compatibility/2006">
              <mc:Choice xmlns:v="urn:schemas-microsoft-com:vml" Requires="v">
                <p:oleObj spid="_x0000_s7286" name="Equation" r:id="rId3" imgW="1180800" imgH="482400" progId="Equation.DSMT4">
                  <p:embed/>
                </p:oleObj>
              </mc:Choice>
              <mc:Fallback>
                <p:oleObj name="Equation" r:id="rId3" imgW="1180800" imgH="482400" progId="Equation.DSMT4">
                  <p:embed/>
                  <p:pic>
                    <p:nvPicPr>
                      <p:cNvPr id="0" name=""/>
                      <p:cNvPicPr>
                        <a:picLocks noChangeAspect="1" noChangeArrowheads="1"/>
                      </p:cNvPicPr>
                      <p:nvPr/>
                    </p:nvPicPr>
                    <p:blipFill>
                      <a:blip r:embed="rId4"/>
                      <a:srcRect/>
                      <a:stretch>
                        <a:fillRect/>
                      </a:stretch>
                    </p:blipFill>
                    <p:spPr bwMode="auto">
                      <a:xfrm>
                        <a:off x="2362200" y="1913878"/>
                        <a:ext cx="1181100"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3045567719"/>
              </p:ext>
            </p:extLst>
          </p:nvPr>
        </p:nvGraphicFramePr>
        <p:xfrm>
          <a:off x="1295400" y="3141956"/>
          <a:ext cx="7670800" cy="2235200"/>
        </p:xfrm>
        <a:graphic>
          <a:graphicData uri="http://schemas.openxmlformats.org/presentationml/2006/ole">
            <mc:AlternateContent xmlns:mc="http://schemas.openxmlformats.org/markup-compatibility/2006">
              <mc:Choice xmlns:v="urn:schemas-microsoft-com:vml" Requires="v">
                <p:oleObj spid="_x0000_s7287" name="Equation" r:id="rId5" imgW="7670520" imgH="2234880" progId="Equation.DSMT4">
                  <p:embed/>
                </p:oleObj>
              </mc:Choice>
              <mc:Fallback>
                <p:oleObj name="Equation" r:id="rId5" imgW="7670520" imgH="2234880" progId="Equation.DSMT4">
                  <p:embed/>
                  <p:pic>
                    <p:nvPicPr>
                      <p:cNvPr id="0" name=""/>
                      <p:cNvPicPr>
                        <a:picLocks noChangeAspect="1" noChangeArrowheads="1"/>
                      </p:cNvPicPr>
                      <p:nvPr/>
                    </p:nvPicPr>
                    <p:blipFill>
                      <a:blip r:embed="rId6"/>
                      <a:srcRect/>
                      <a:stretch>
                        <a:fillRect/>
                      </a:stretch>
                    </p:blipFill>
                    <p:spPr bwMode="auto">
                      <a:xfrm>
                        <a:off x="1295400" y="3141956"/>
                        <a:ext cx="7670800" cy="223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1366960385"/>
              </p:ext>
            </p:extLst>
          </p:nvPr>
        </p:nvGraphicFramePr>
        <p:xfrm>
          <a:off x="5765800" y="2371078"/>
          <a:ext cx="1549400" cy="482600"/>
        </p:xfrm>
        <a:graphic>
          <a:graphicData uri="http://schemas.openxmlformats.org/presentationml/2006/ole">
            <mc:AlternateContent xmlns:mc="http://schemas.openxmlformats.org/markup-compatibility/2006">
              <mc:Choice xmlns:v="urn:schemas-microsoft-com:vml" Requires="v">
                <p:oleObj spid="_x0000_s7288" name="Equation" r:id="rId7" imgW="1549080" imgH="482400" progId="Equation.DSMT4">
                  <p:embed/>
                </p:oleObj>
              </mc:Choice>
              <mc:Fallback>
                <p:oleObj name="Equation" r:id="rId7" imgW="1549080" imgH="482400" progId="Equation.DSMT4">
                  <p:embed/>
                  <p:pic>
                    <p:nvPicPr>
                      <p:cNvPr id="0" name="Object 8"/>
                      <p:cNvPicPr>
                        <a:picLocks noChangeAspect="1" noChangeArrowheads="1"/>
                      </p:cNvPicPr>
                      <p:nvPr/>
                    </p:nvPicPr>
                    <p:blipFill>
                      <a:blip r:embed="rId8"/>
                      <a:srcRect/>
                      <a:stretch>
                        <a:fillRect/>
                      </a:stretch>
                    </p:blipFill>
                    <p:spPr bwMode="auto">
                      <a:xfrm>
                        <a:off x="5765800" y="2371078"/>
                        <a:ext cx="1549400"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1" name="TextBox 10"/>
          <p:cNvSpPr txBox="1"/>
          <p:nvPr/>
        </p:nvSpPr>
        <p:spPr>
          <a:xfrm>
            <a:off x="4445348" y="5351756"/>
            <a:ext cx="676788" cy="400110"/>
          </a:xfrm>
          <a:prstGeom prst="rect">
            <a:avLst/>
          </a:prstGeom>
          <a:noFill/>
        </p:spPr>
        <p:txBody>
          <a:bodyPr wrap="none" rtlCol="0">
            <a:spAutoFit/>
          </a:bodyPr>
          <a:lstStyle/>
          <a:p>
            <a:r>
              <a:rPr lang="en-US" sz="2000" dirty="0" smtClean="0">
                <a:solidFill>
                  <a:schemeClr val="bg1"/>
                </a:solidFill>
                <a:latin typeface="Script MT Bold" panose="03040602040607080904" pitchFamily="66" charset="0"/>
              </a:rPr>
              <a:t>QED</a:t>
            </a:r>
            <a:endParaRPr lang="en-CA" sz="2000" dirty="0">
              <a:solidFill>
                <a:schemeClr val="bg1"/>
              </a:solidFill>
              <a:latin typeface="Script MT Bold" panose="03040602040607080904" pitchFamily="66" charset="0"/>
            </a:endParaRPr>
          </a:p>
        </p:txBody>
      </p:sp>
      <p:graphicFrame>
        <p:nvGraphicFramePr>
          <p:cNvPr id="12" name="Object 11"/>
          <p:cNvGraphicFramePr>
            <a:graphicFrameLocks noChangeAspect="1"/>
          </p:cNvGraphicFramePr>
          <p:nvPr>
            <p:extLst>
              <p:ext uri="{D42A27DB-BD31-4B8C-83A1-F6EECF244321}">
                <p14:modId xmlns:p14="http://schemas.microsoft.com/office/powerpoint/2010/main" val="286917275"/>
              </p:ext>
            </p:extLst>
          </p:nvPr>
        </p:nvGraphicFramePr>
        <p:xfrm>
          <a:off x="3098800" y="5282836"/>
          <a:ext cx="1181100" cy="482600"/>
        </p:xfrm>
        <a:graphic>
          <a:graphicData uri="http://schemas.openxmlformats.org/presentationml/2006/ole">
            <mc:AlternateContent xmlns:mc="http://schemas.openxmlformats.org/markup-compatibility/2006">
              <mc:Choice xmlns:v="urn:schemas-microsoft-com:vml" Requires="v">
                <p:oleObj spid="_x0000_s7289" name="Equation" r:id="rId9" imgW="1180800" imgH="482400" progId="Equation.DSMT4">
                  <p:embed/>
                </p:oleObj>
              </mc:Choice>
              <mc:Fallback>
                <p:oleObj name="Equation" r:id="rId9" imgW="1180800" imgH="482400" progId="Equation.DSMT4">
                  <p:embed/>
                  <p:pic>
                    <p:nvPicPr>
                      <p:cNvPr id="0" name=""/>
                      <p:cNvPicPr>
                        <a:picLocks noChangeAspect="1" noChangeArrowheads="1"/>
                      </p:cNvPicPr>
                      <p:nvPr/>
                    </p:nvPicPr>
                    <p:blipFill>
                      <a:blip r:embed="rId4"/>
                      <a:srcRect/>
                      <a:stretch>
                        <a:fillRect/>
                      </a:stretch>
                    </p:blipFill>
                    <p:spPr bwMode="auto">
                      <a:xfrm>
                        <a:off x="3098800" y="5282836"/>
                        <a:ext cx="1181100"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 name="Footer Placeholder 3"/>
          <p:cNvSpPr>
            <a:spLocks noGrp="1"/>
          </p:cNvSpPr>
          <p:nvPr>
            <p:ph type="ftr" sz="quarter" idx="11"/>
          </p:nvPr>
        </p:nvSpPr>
        <p:spPr/>
        <p:txBody>
          <a:bodyPr/>
          <a:lstStyle/>
          <a:p>
            <a:r>
              <a:rPr lang="en-CA" smtClean="0"/>
              <a:t>Field axioms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13</a:t>
            </a:fld>
            <a:endParaRPr lang="en-CA"/>
          </a:p>
        </p:txBody>
      </p:sp>
    </p:spTree>
    <p:extLst>
      <p:ext uri="{BB962C8B-B14F-4D97-AF65-F5344CB8AC3E}">
        <p14:creationId xmlns:p14="http://schemas.microsoft.com/office/powerpoint/2010/main" val="4102279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10" end="10"/>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the axiomatic approach?</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We use this approach because if any set of numbers with an appropriately defined addition and multiplication satisfies all the eight field conditions, then all theorems must apply</a:t>
            </a:r>
          </a:p>
          <a:p>
            <a:pPr marL="0" indent="0">
              <a:buNone/>
            </a:pPr>
            <a:endParaRPr lang="en-US" dirty="0"/>
          </a:p>
        </p:txBody>
      </p:sp>
      <p:sp>
        <p:nvSpPr>
          <p:cNvPr id="4" name="Footer Placeholder 3"/>
          <p:cNvSpPr>
            <a:spLocks noGrp="1"/>
          </p:cNvSpPr>
          <p:nvPr>
            <p:ph type="ftr" sz="quarter" idx="11"/>
          </p:nvPr>
        </p:nvSpPr>
        <p:spPr/>
        <p:txBody>
          <a:bodyPr/>
          <a:lstStyle/>
          <a:p>
            <a:r>
              <a:rPr lang="en-CA" smtClean="0"/>
              <a:t>Field axioms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14</a:t>
            </a:fld>
            <a:endParaRPr lang="en-CA"/>
          </a:p>
        </p:txBody>
      </p:sp>
    </p:spTree>
    <p:extLst>
      <p:ext uri="{BB962C8B-B14F-4D97-AF65-F5344CB8AC3E}">
        <p14:creationId xmlns:p14="http://schemas.microsoft.com/office/powerpoint/2010/main" val="117422581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 definitions</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The notation           says </a:t>
            </a:r>
            <a:r>
              <a:rPr lang="en-US" i="1" dirty="0" smtClean="0">
                <a:latin typeface="Times New Roman" panose="02020603050405020304" pitchFamily="18" charset="0"/>
              </a:rPr>
              <a:t>a</a:t>
            </a:r>
            <a:r>
              <a:rPr lang="en-US" dirty="0" smtClean="0"/>
              <a:t> is equal to </a:t>
            </a:r>
            <a:r>
              <a:rPr lang="en-US" i="1" dirty="0" smtClean="0">
                <a:latin typeface="Times New Roman" panose="02020603050405020304" pitchFamily="18" charset="0"/>
              </a:rPr>
              <a:t>b</a:t>
            </a:r>
            <a:r>
              <a:rPr lang="en-US" dirty="0" smtClean="0"/>
              <a:t> by definition</a:t>
            </a:r>
          </a:p>
          <a:p>
            <a:r>
              <a:rPr lang="en-US" dirty="0" smtClean="0"/>
              <a:t>We can define:</a:t>
            </a:r>
          </a:p>
          <a:p>
            <a:endParaRPr lang="en-US" dirty="0"/>
          </a:p>
          <a:p>
            <a:endParaRPr lang="en-US" dirty="0" smtClean="0"/>
          </a:p>
          <a:p>
            <a:endParaRPr lang="en-US" dirty="0"/>
          </a:p>
          <a:p>
            <a:r>
              <a:rPr lang="en-US" dirty="0" smtClean="0"/>
              <a:t>We also define</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If there is no chance for ambiguity</a:t>
            </a:r>
          </a:p>
          <a:p>
            <a:endParaRPr lang="en-US" dirty="0"/>
          </a:p>
          <a:p>
            <a:endParaRPr lang="en-US" dirty="0" smtClean="0"/>
          </a:p>
          <a:p>
            <a:endParaRPr lang="en-US" dirty="0"/>
          </a:p>
          <a:p>
            <a:endParaRPr lang="en-US" dirty="0" smtClean="0"/>
          </a:p>
        </p:txBody>
      </p:sp>
      <p:graphicFrame>
        <p:nvGraphicFramePr>
          <p:cNvPr id="4" name="Object 3"/>
          <p:cNvGraphicFramePr>
            <a:graphicFrameLocks noChangeAspect="1"/>
          </p:cNvGraphicFramePr>
          <p:nvPr>
            <p:extLst>
              <p:ext uri="{D42A27DB-BD31-4B8C-83A1-F6EECF244321}">
                <p14:modId xmlns:p14="http://schemas.microsoft.com/office/powerpoint/2010/main" val="166229160"/>
              </p:ext>
            </p:extLst>
          </p:nvPr>
        </p:nvGraphicFramePr>
        <p:xfrm>
          <a:off x="3606800" y="2357264"/>
          <a:ext cx="1803400" cy="508000"/>
        </p:xfrm>
        <a:graphic>
          <a:graphicData uri="http://schemas.openxmlformats.org/presentationml/2006/ole">
            <mc:AlternateContent xmlns:mc="http://schemas.openxmlformats.org/markup-compatibility/2006">
              <mc:Choice xmlns:v="urn:schemas-microsoft-com:vml" Requires="v">
                <p:oleObj spid="_x0000_s6281" name="Equation" r:id="rId3" imgW="1803240" imgH="507960" progId="Equation.DSMT4">
                  <p:embed/>
                </p:oleObj>
              </mc:Choice>
              <mc:Fallback>
                <p:oleObj name="Equation" r:id="rId3" imgW="1803240" imgH="507960" progId="Equation.DSMT4">
                  <p:embed/>
                  <p:pic>
                    <p:nvPicPr>
                      <p:cNvPr id="0" name="Object 3"/>
                      <p:cNvPicPr>
                        <a:picLocks noChangeAspect="1" noChangeArrowheads="1"/>
                      </p:cNvPicPr>
                      <p:nvPr/>
                    </p:nvPicPr>
                    <p:blipFill>
                      <a:blip r:embed="rId4"/>
                      <a:srcRect/>
                      <a:stretch>
                        <a:fillRect/>
                      </a:stretch>
                    </p:blipFill>
                    <p:spPr bwMode="auto">
                      <a:xfrm>
                        <a:off x="3606800" y="2357264"/>
                        <a:ext cx="18034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529362414"/>
              </p:ext>
            </p:extLst>
          </p:nvPr>
        </p:nvGraphicFramePr>
        <p:xfrm>
          <a:off x="3137074" y="2966864"/>
          <a:ext cx="1981200" cy="660400"/>
        </p:xfrm>
        <a:graphic>
          <a:graphicData uri="http://schemas.openxmlformats.org/presentationml/2006/ole">
            <mc:AlternateContent xmlns:mc="http://schemas.openxmlformats.org/markup-compatibility/2006">
              <mc:Choice xmlns:v="urn:schemas-microsoft-com:vml" Requires="v">
                <p:oleObj spid="_x0000_s6282" name="Equation" r:id="rId5" imgW="1981080" imgH="660240" progId="Equation.DSMT4">
                  <p:embed/>
                </p:oleObj>
              </mc:Choice>
              <mc:Fallback>
                <p:oleObj name="Equation" r:id="rId5" imgW="1981080" imgH="660240" progId="Equation.DSMT4">
                  <p:embed/>
                  <p:pic>
                    <p:nvPicPr>
                      <p:cNvPr id="0" name=""/>
                      <p:cNvPicPr>
                        <a:picLocks noChangeAspect="1" noChangeArrowheads="1"/>
                      </p:cNvPicPr>
                      <p:nvPr/>
                    </p:nvPicPr>
                    <p:blipFill>
                      <a:blip r:embed="rId6"/>
                      <a:srcRect/>
                      <a:stretch>
                        <a:fillRect/>
                      </a:stretch>
                    </p:blipFill>
                    <p:spPr bwMode="auto">
                      <a:xfrm>
                        <a:off x="3137074" y="2966864"/>
                        <a:ext cx="1981200"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3156048300"/>
              </p:ext>
            </p:extLst>
          </p:nvPr>
        </p:nvGraphicFramePr>
        <p:xfrm>
          <a:off x="2449866" y="1529230"/>
          <a:ext cx="571500" cy="419100"/>
        </p:xfrm>
        <a:graphic>
          <a:graphicData uri="http://schemas.openxmlformats.org/presentationml/2006/ole">
            <mc:AlternateContent xmlns:mc="http://schemas.openxmlformats.org/markup-compatibility/2006">
              <mc:Choice xmlns:v="urn:schemas-microsoft-com:vml" Requires="v">
                <p:oleObj spid="_x0000_s6283" name="Equation" r:id="rId7" imgW="571320" imgH="419040" progId="Equation.DSMT4">
                  <p:embed/>
                </p:oleObj>
              </mc:Choice>
              <mc:Fallback>
                <p:oleObj name="Equation" r:id="rId7" imgW="571320" imgH="419040" progId="Equation.DSMT4">
                  <p:embed/>
                  <p:pic>
                    <p:nvPicPr>
                      <p:cNvPr id="0" name=""/>
                      <p:cNvPicPr>
                        <a:picLocks noChangeAspect="1" noChangeArrowheads="1"/>
                      </p:cNvPicPr>
                      <p:nvPr/>
                    </p:nvPicPr>
                    <p:blipFill>
                      <a:blip r:embed="rId8"/>
                      <a:srcRect/>
                      <a:stretch>
                        <a:fillRect/>
                      </a:stretch>
                    </p:blipFill>
                    <p:spPr bwMode="auto">
                      <a:xfrm>
                        <a:off x="2449866" y="1529230"/>
                        <a:ext cx="571500"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609188281"/>
              </p:ext>
            </p:extLst>
          </p:nvPr>
        </p:nvGraphicFramePr>
        <p:xfrm>
          <a:off x="3238500" y="4038600"/>
          <a:ext cx="2400300" cy="508000"/>
        </p:xfrm>
        <a:graphic>
          <a:graphicData uri="http://schemas.openxmlformats.org/presentationml/2006/ole">
            <mc:AlternateContent xmlns:mc="http://schemas.openxmlformats.org/markup-compatibility/2006">
              <mc:Choice xmlns:v="urn:schemas-microsoft-com:vml" Requires="v">
                <p:oleObj spid="_x0000_s6284" name="Equation" r:id="rId9" imgW="2400120" imgH="507960" progId="Equation.DSMT4">
                  <p:embed/>
                </p:oleObj>
              </mc:Choice>
              <mc:Fallback>
                <p:oleObj name="Equation" r:id="rId9" imgW="2400120" imgH="507960" progId="Equation.DSMT4">
                  <p:embed/>
                  <p:pic>
                    <p:nvPicPr>
                      <p:cNvPr id="0" name=""/>
                      <p:cNvPicPr>
                        <a:picLocks noChangeAspect="1" noChangeArrowheads="1"/>
                      </p:cNvPicPr>
                      <p:nvPr/>
                    </p:nvPicPr>
                    <p:blipFill>
                      <a:blip r:embed="rId10"/>
                      <a:srcRect/>
                      <a:stretch>
                        <a:fillRect/>
                      </a:stretch>
                    </p:blipFill>
                    <p:spPr bwMode="auto">
                      <a:xfrm>
                        <a:off x="3238500" y="4038600"/>
                        <a:ext cx="24003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76526561"/>
              </p:ext>
            </p:extLst>
          </p:nvPr>
        </p:nvGraphicFramePr>
        <p:xfrm>
          <a:off x="3886200" y="5702300"/>
          <a:ext cx="1104900" cy="469900"/>
        </p:xfrm>
        <a:graphic>
          <a:graphicData uri="http://schemas.openxmlformats.org/presentationml/2006/ole">
            <mc:AlternateContent xmlns:mc="http://schemas.openxmlformats.org/markup-compatibility/2006">
              <mc:Choice xmlns:v="urn:schemas-microsoft-com:vml" Requires="v">
                <p:oleObj spid="_x0000_s6285" name="Equation" r:id="rId11" imgW="1104840" imgH="469800" progId="Equation.DSMT4">
                  <p:embed/>
                </p:oleObj>
              </mc:Choice>
              <mc:Fallback>
                <p:oleObj name="Equation" r:id="rId11" imgW="1104840" imgH="469800" progId="Equation.DSMT4">
                  <p:embed/>
                  <p:pic>
                    <p:nvPicPr>
                      <p:cNvPr id="0" name=""/>
                      <p:cNvPicPr>
                        <a:picLocks noChangeAspect="1" noChangeArrowheads="1"/>
                      </p:cNvPicPr>
                      <p:nvPr/>
                    </p:nvPicPr>
                    <p:blipFill>
                      <a:blip r:embed="rId12"/>
                      <a:srcRect/>
                      <a:stretch>
                        <a:fillRect/>
                      </a:stretch>
                    </p:blipFill>
                    <p:spPr bwMode="auto">
                      <a:xfrm>
                        <a:off x="3886200" y="5702300"/>
                        <a:ext cx="110490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821881555"/>
              </p:ext>
            </p:extLst>
          </p:nvPr>
        </p:nvGraphicFramePr>
        <p:xfrm>
          <a:off x="3448050" y="4535488"/>
          <a:ext cx="1981200" cy="508000"/>
        </p:xfrm>
        <a:graphic>
          <a:graphicData uri="http://schemas.openxmlformats.org/presentationml/2006/ole">
            <mc:AlternateContent xmlns:mc="http://schemas.openxmlformats.org/markup-compatibility/2006">
              <mc:Choice xmlns:v="urn:schemas-microsoft-com:vml" Requires="v">
                <p:oleObj spid="_x0000_s6286" name="Equation" r:id="rId13" imgW="1981080" imgH="507960" progId="Equation.DSMT4">
                  <p:embed/>
                </p:oleObj>
              </mc:Choice>
              <mc:Fallback>
                <p:oleObj name="Equation" r:id="rId13" imgW="1981080" imgH="507960" progId="Equation.DSMT4">
                  <p:embed/>
                  <p:pic>
                    <p:nvPicPr>
                      <p:cNvPr id="0" name=""/>
                      <p:cNvPicPr>
                        <a:picLocks noChangeAspect="1" noChangeArrowheads="1"/>
                      </p:cNvPicPr>
                      <p:nvPr/>
                    </p:nvPicPr>
                    <p:blipFill>
                      <a:blip r:embed="rId14"/>
                      <a:srcRect/>
                      <a:stretch>
                        <a:fillRect/>
                      </a:stretch>
                    </p:blipFill>
                    <p:spPr bwMode="auto">
                      <a:xfrm>
                        <a:off x="3448050" y="4535488"/>
                        <a:ext cx="19812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 name="Footer Placeholder 6"/>
          <p:cNvSpPr>
            <a:spLocks noGrp="1"/>
          </p:cNvSpPr>
          <p:nvPr>
            <p:ph type="ftr" sz="quarter" idx="11"/>
          </p:nvPr>
        </p:nvSpPr>
        <p:spPr/>
        <p:txBody>
          <a:bodyPr/>
          <a:lstStyle/>
          <a:p>
            <a:r>
              <a:rPr lang="en-CA" smtClean="0"/>
              <a:t>Field axioms</a:t>
            </a:r>
            <a:endParaRPr lang="en-CA"/>
          </a:p>
        </p:txBody>
      </p:sp>
      <p:sp>
        <p:nvSpPr>
          <p:cNvPr id="11" name="Slide Number Placeholder 10"/>
          <p:cNvSpPr>
            <a:spLocks noGrp="1"/>
          </p:cNvSpPr>
          <p:nvPr>
            <p:ph type="sldNum" sz="quarter" idx="12"/>
          </p:nvPr>
        </p:nvSpPr>
        <p:spPr/>
        <p:txBody>
          <a:bodyPr/>
          <a:lstStyle/>
          <a:p>
            <a:fld id="{42EF6DC8-DA9C-4533-8A40-BB00A2545AF8}" type="slidenum">
              <a:rPr lang="en-CA" smtClean="0"/>
              <a:pPr/>
              <a:t>15</a:t>
            </a:fld>
            <a:endParaRPr lang="en-CA"/>
          </a:p>
        </p:txBody>
      </p:sp>
    </p:spTree>
    <p:extLst>
      <p:ext uri="{BB962C8B-B14F-4D97-AF65-F5344CB8AC3E}">
        <p14:creationId xmlns:p14="http://schemas.microsoft.com/office/powerpoint/2010/main" val="4157535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the axiomatic approach?</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We also define integer exponentiation:</a:t>
            </a:r>
          </a:p>
          <a:p>
            <a:endParaRPr lang="en-US" dirty="0" smtClean="0"/>
          </a:p>
          <a:p>
            <a:endParaRPr lang="en-US" dirty="0"/>
          </a:p>
          <a:p>
            <a:endParaRPr lang="en-US" dirty="0" smtClean="0"/>
          </a:p>
          <a:p>
            <a:endParaRPr lang="en-US" dirty="0" smtClean="0"/>
          </a:p>
          <a:p>
            <a:r>
              <a:rPr lang="en-US" dirty="0" smtClean="0"/>
              <a:t>With this, we use </a:t>
            </a:r>
            <a:r>
              <a:rPr lang="en-US" cap="small" dirty="0" smtClean="0"/>
              <a:t>be[</a:t>
            </a:r>
            <a:r>
              <a:rPr lang="en-US" cap="small" dirty="0" err="1" smtClean="0"/>
              <a:t>dm</a:t>
            </a:r>
            <a:r>
              <a:rPr lang="en-US" cap="small" dirty="0" smtClean="0"/>
              <a:t>][as]</a:t>
            </a:r>
            <a:r>
              <a:rPr lang="en-US" dirty="0" smtClean="0"/>
              <a:t> to simplify our expressions</a:t>
            </a:r>
          </a:p>
          <a:p>
            <a:pPr lvl="1"/>
            <a:r>
              <a:rPr lang="en-US" dirty="0" smtClean="0"/>
              <a:t>Evaluate anything inside brackets first</a:t>
            </a:r>
          </a:p>
          <a:p>
            <a:pPr lvl="1"/>
            <a:r>
              <a:rPr lang="en-US" dirty="0" smtClean="0"/>
              <a:t>Then exponentiation</a:t>
            </a:r>
          </a:p>
          <a:p>
            <a:pPr lvl="1"/>
            <a:r>
              <a:rPr lang="en-US" dirty="0" smtClean="0"/>
              <a:t>Then division or multiplication left-to-right</a:t>
            </a:r>
          </a:p>
          <a:p>
            <a:pPr lvl="1"/>
            <a:r>
              <a:rPr lang="en-US" dirty="0" smtClean="0"/>
              <a:t>Then addition or subtraction left-to-right</a:t>
            </a:r>
          </a:p>
        </p:txBody>
      </p:sp>
      <p:graphicFrame>
        <p:nvGraphicFramePr>
          <p:cNvPr id="12" name="Object 11"/>
          <p:cNvGraphicFramePr>
            <a:graphicFrameLocks noChangeAspect="1"/>
          </p:cNvGraphicFramePr>
          <p:nvPr>
            <p:extLst>
              <p:ext uri="{D42A27DB-BD31-4B8C-83A1-F6EECF244321}">
                <p14:modId xmlns:p14="http://schemas.microsoft.com/office/powerpoint/2010/main" val="2519686185"/>
              </p:ext>
            </p:extLst>
          </p:nvPr>
        </p:nvGraphicFramePr>
        <p:xfrm>
          <a:off x="1600200" y="2209800"/>
          <a:ext cx="2324100" cy="1193800"/>
        </p:xfrm>
        <a:graphic>
          <a:graphicData uri="http://schemas.openxmlformats.org/presentationml/2006/ole">
            <mc:AlternateContent xmlns:mc="http://schemas.openxmlformats.org/markup-compatibility/2006">
              <mc:Choice xmlns:v="urn:schemas-microsoft-com:vml" Requires="v">
                <p:oleObj spid="_x0000_s15372" name="Equation" r:id="rId3" imgW="2323800" imgH="1193760" progId="Equation.DSMT4">
                  <p:embed/>
                </p:oleObj>
              </mc:Choice>
              <mc:Fallback>
                <p:oleObj name="Equation" r:id="rId3" imgW="2323800" imgH="1193760" progId="Equation.DSMT4">
                  <p:embed/>
                  <p:pic>
                    <p:nvPicPr>
                      <p:cNvPr id="0" name=""/>
                      <p:cNvPicPr>
                        <a:picLocks noChangeAspect="1" noChangeArrowheads="1"/>
                      </p:cNvPicPr>
                      <p:nvPr/>
                    </p:nvPicPr>
                    <p:blipFill>
                      <a:blip r:embed="rId4"/>
                      <a:srcRect/>
                      <a:stretch>
                        <a:fillRect/>
                      </a:stretch>
                    </p:blipFill>
                    <p:spPr bwMode="auto">
                      <a:xfrm>
                        <a:off x="1600200" y="2209800"/>
                        <a:ext cx="2324100" cy="119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 name="Footer Placeholder 3"/>
          <p:cNvSpPr>
            <a:spLocks noGrp="1"/>
          </p:cNvSpPr>
          <p:nvPr>
            <p:ph type="ftr" sz="quarter" idx="11"/>
          </p:nvPr>
        </p:nvSpPr>
        <p:spPr/>
        <p:txBody>
          <a:bodyPr/>
          <a:lstStyle/>
          <a:p>
            <a:r>
              <a:rPr lang="en-CA" smtClean="0"/>
              <a:t>Field axioms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16</a:t>
            </a:fld>
            <a:endParaRPr lang="en-CA"/>
          </a:p>
        </p:txBody>
      </p:sp>
      <p:graphicFrame>
        <p:nvGraphicFramePr>
          <p:cNvPr id="8" name="Object 7"/>
          <p:cNvGraphicFramePr>
            <a:graphicFrameLocks noChangeAspect="1"/>
          </p:cNvGraphicFramePr>
          <p:nvPr>
            <p:extLst>
              <p:ext uri="{D42A27DB-BD31-4B8C-83A1-F6EECF244321}">
                <p14:modId xmlns:p14="http://schemas.microsoft.com/office/powerpoint/2010/main" val="2131064768"/>
              </p:ext>
            </p:extLst>
          </p:nvPr>
        </p:nvGraphicFramePr>
        <p:xfrm>
          <a:off x="4724400" y="2255982"/>
          <a:ext cx="2438400" cy="1117600"/>
        </p:xfrm>
        <a:graphic>
          <a:graphicData uri="http://schemas.openxmlformats.org/presentationml/2006/ole">
            <mc:AlternateContent xmlns:mc="http://schemas.openxmlformats.org/markup-compatibility/2006">
              <mc:Choice xmlns:v="urn:schemas-microsoft-com:vml" Requires="v">
                <p:oleObj spid="_x0000_s15373" name="Equation" r:id="rId5" imgW="2438280" imgH="1117440" progId="Equation.DSMT4">
                  <p:embed/>
                </p:oleObj>
              </mc:Choice>
              <mc:Fallback>
                <p:oleObj name="Equation" r:id="rId5" imgW="2438280" imgH="1117440" progId="Equation.DSMT4">
                  <p:embed/>
                  <p:pic>
                    <p:nvPicPr>
                      <p:cNvPr id="0" name=""/>
                      <p:cNvPicPr>
                        <a:picLocks noChangeAspect="1" noChangeArrowheads="1"/>
                      </p:cNvPicPr>
                      <p:nvPr/>
                    </p:nvPicPr>
                    <p:blipFill>
                      <a:blip r:embed="rId6"/>
                      <a:srcRect/>
                      <a:stretch>
                        <a:fillRect/>
                      </a:stretch>
                    </p:blipFill>
                    <p:spPr bwMode="auto">
                      <a:xfrm>
                        <a:off x="4724400" y="2255982"/>
                        <a:ext cx="2438400" cy="11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024869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the axiomatic approach?</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Question: Is                             when neither are </a:t>
            </a:r>
            <a:r>
              <a:rPr lang="en-US" dirty="0" smtClean="0">
                <a:latin typeface="Times New Roman" panose="02020603050405020304" pitchFamily="18" charset="0"/>
              </a:rPr>
              <a:t>0</a:t>
            </a:r>
            <a:r>
              <a:rPr lang="en-US" dirty="0" smtClean="0"/>
              <a:t>? </a:t>
            </a:r>
          </a:p>
          <a:p>
            <a:pPr marL="0" indent="0">
              <a:buNone/>
            </a:pPr>
            <a:r>
              <a:rPr lang="en-US" dirty="0" smtClean="0"/>
              <a:t>Proof:</a:t>
            </a:r>
            <a:r>
              <a:rPr lang="en-US" sz="2000" dirty="0" smtClean="0"/>
              <a:t>	First,                               .</a:t>
            </a:r>
          </a:p>
          <a:p>
            <a:pPr marL="0" indent="0">
              <a:buNone/>
            </a:pPr>
            <a:r>
              <a:rPr lang="en-US" sz="2000" dirty="0" smtClean="0"/>
              <a:t>	Next, multiply both sides by        :</a:t>
            </a:r>
            <a:br>
              <a:rPr lang="en-US" sz="2000" dirty="0" smtClean="0"/>
            </a:br>
            <a:endParaRPr lang="en-US" sz="2000" dirty="0" smtClean="0"/>
          </a:p>
        </p:txBody>
      </p:sp>
      <p:graphicFrame>
        <p:nvGraphicFramePr>
          <p:cNvPr id="8" name="Object 7"/>
          <p:cNvGraphicFramePr>
            <a:graphicFrameLocks noChangeAspect="1"/>
          </p:cNvGraphicFramePr>
          <p:nvPr>
            <p:extLst>
              <p:ext uri="{D42A27DB-BD31-4B8C-83A1-F6EECF244321}">
                <p14:modId xmlns:p14="http://schemas.microsoft.com/office/powerpoint/2010/main" val="785813220"/>
              </p:ext>
            </p:extLst>
          </p:nvPr>
        </p:nvGraphicFramePr>
        <p:xfrm>
          <a:off x="2362200" y="1600200"/>
          <a:ext cx="1651000" cy="431800"/>
        </p:xfrm>
        <a:graphic>
          <a:graphicData uri="http://schemas.openxmlformats.org/presentationml/2006/ole">
            <mc:AlternateContent xmlns:mc="http://schemas.openxmlformats.org/markup-compatibility/2006">
              <mc:Choice xmlns:v="urn:schemas-microsoft-com:vml" Requires="v">
                <p:oleObj spid="_x0000_s8303" name="Equation" r:id="rId3" imgW="1650960" imgH="431640" progId="Equation.DSMT4">
                  <p:embed/>
                </p:oleObj>
              </mc:Choice>
              <mc:Fallback>
                <p:oleObj name="Equation" r:id="rId3" imgW="1650960" imgH="431640" progId="Equation.DSMT4">
                  <p:embed/>
                  <p:pic>
                    <p:nvPicPr>
                      <p:cNvPr id="0" name=""/>
                      <p:cNvPicPr>
                        <a:picLocks noChangeAspect="1" noChangeArrowheads="1"/>
                      </p:cNvPicPr>
                      <p:nvPr/>
                    </p:nvPicPr>
                    <p:blipFill>
                      <a:blip r:embed="rId4"/>
                      <a:srcRect/>
                      <a:stretch>
                        <a:fillRect/>
                      </a:stretch>
                    </p:blipFill>
                    <p:spPr bwMode="auto">
                      <a:xfrm>
                        <a:off x="2362200" y="1600200"/>
                        <a:ext cx="165100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3370929805"/>
              </p:ext>
            </p:extLst>
          </p:nvPr>
        </p:nvGraphicFramePr>
        <p:xfrm>
          <a:off x="2147654" y="2001424"/>
          <a:ext cx="1600200" cy="431800"/>
        </p:xfrm>
        <a:graphic>
          <a:graphicData uri="http://schemas.openxmlformats.org/presentationml/2006/ole">
            <mc:AlternateContent xmlns:mc="http://schemas.openxmlformats.org/markup-compatibility/2006">
              <mc:Choice xmlns:v="urn:schemas-microsoft-com:vml" Requires="v">
                <p:oleObj spid="_x0000_s8304" name="Equation" r:id="rId5" imgW="1600200" imgH="431640" progId="Equation.DSMT4">
                  <p:embed/>
                </p:oleObj>
              </mc:Choice>
              <mc:Fallback>
                <p:oleObj name="Equation" r:id="rId5" imgW="1600200" imgH="431640" progId="Equation.DSMT4">
                  <p:embed/>
                  <p:pic>
                    <p:nvPicPr>
                      <p:cNvPr id="0" name=""/>
                      <p:cNvPicPr>
                        <a:picLocks noChangeAspect="1" noChangeArrowheads="1"/>
                      </p:cNvPicPr>
                      <p:nvPr/>
                    </p:nvPicPr>
                    <p:blipFill>
                      <a:blip r:embed="rId6"/>
                      <a:srcRect/>
                      <a:stretch>
                        <a:fillRect/>
                      </a:stretch>
                    </p:blipFill>
                    <p:spPr bwMode="auto">
                      <a:xfrm>
                        <a:off x="2147654" y="2001424"/>
                        <a:ext cx="160020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3062157430"/>
              </p:ext>
            </p:extLst>
          </p:nvPr>
        </p:nvGraphicFramePr>
        <p:xfrm>
          <a:off x="3505200" y="2971800"/>
          <a:ext cx="2641600" cy="2540000"/>
        </p:xfrm>
        <a:graphic>
          <a:graphicData uri="http://schemas.openxmlformats.org/presentationml/2006/ole">
            <mc:AlternateContent xmlns:mc="http://schemas.openxmlformats.org/markup-compatibility/2006">
              <mc:Choice xmlns:v="urn:schemas-microsoft-com:vml" Requires="v">
                <p:oleObj spid="_x0000_s8305" name="Equation" r:id="rId7" imgW="2641320" imgH="2539800" progId="Equation.DSMT4">
                  <p:embed/>
                </p:oleObj>
              </mc:Choice>
              <mc:Fallback>
                <p:oleObj name="Equation" r:id="rId7" imgW="2641320" imgH="2539800" progId="Equation.DSMT4">
                  <p:embed/>
                  <p:pic>
                    <p:nvPicPr>
                      <p:cNvPr id="0" name=""/>
                      <p:cNvPicPr>
                        <a:picLocks noChangeAspect="1" noChangeArrowheads="1"/>
                      </p:cNvPicPr>
                      <p:nvPr/>
                    </p:nvPicPr>
                    <p:blipFill>
                      <a:blip r:embed="rId8"/>
                      <a:srcRect/>
                      <a:stretch>
                        <a:fillRect/>
                      </a:stretch>
                    </p:blipFill>
                    <p:spPr bwMode="auto">
                      <a:xfrm>
                        <a:off x="3505200" y="2971800"/>
                        <a:ext cx="2641600"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2636364535"/>
              </p:ext>
            </p:extLst>
          </p:nvPr>
        </p:nvGraphicFramePr>
        <p:xfrm>
          <a:off x="4572000" y="2438400"/>
          <a:ext cx="368300" cy="292100"/>
        </p:xfrm>
        <a:graphic>
          <a:graphicData uri="http://schemas.openxmlformats.org/presentationml/2006/ole">
            <mc:AlternateContent xmlns:mc="http://schemas.openxmlformats.org/markup-compatibility/2006">
              <mc:Choice xmlns:v="urn:schemas-microsoft-com:vml" Requires="v">
                <p:oleObj spid="_x0000_s8306" name="Equation" r:id="rId9" imgW="368280" imgH="291960" progId="Equation.DSMT4">
                  <p:embed/>
                </p:oleObj>
              </mc:Choice>
              <mc:Fallback>
                <p:oleObj name="Equation" r:id="rId9" imgW="368280" imgH="291960" progId="Equation.DSMT4">
                  <p:embed/>
                  <p:pic>
                    <p:nvPicPr>
                      <p:cNvPr id="0" name=""/>
                      <p:cNvPicPr>
                        <a:picLocks noChangeAspect="1" noChangeArrowheads="1"/>
                      </p:cNvPicPr>
                      <p:nvPr/>
                    </p:nvPicPr>
                    <p:blipFill>
                      <a:blip r:embed="rId10"/>
                      <a:srcRect/>
                      <a:stretch>
                        <a:fillRect/>
                      </a:stretch>
                    </p:blipFill>
                    <p:spPr bwMode="auto">
                      <a:xfrm>
                        <a:off x="4572000" y="2438400"/>
                        <a:ext cx="368300"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 name="Footer Placeholder 3"/>
          <p:cNvSpPr>
            <a:spLocks noGrp="1"/>
          </p:cNvSpPr>
          <p:nvPr>
            <p:ph type="ftr" sz="quarter" idx="11"/>
          </p:nvPr>
        </p:nvSpPr>
        <p:spPr/>
        <p:txBody>
          <a:bodyPr/>
          <a:lstStyle/>
          <a:p>
            <a:r>
              <a:rPr lang="en-CA" smtClean="0"/>
              <a:t>Field axioms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17</a:t>
            </a:fld>
            <a:endParaRPr lang="en-CA"/>
          </a:p>
        </p:txBody>
      </p:sp>
    </p:spTree>
    <p:extLst>
      <p:ext uri="{BB962C8B-B14F-4D97-AF65-F5344CB8AC3E}">
        <p14:creationId xmlns:p14="http://schemas.microsoft.com/office/powerpoint/2010/main" val="1078840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the axiomatic approach?</a:t>
            </a:r>
            <a:endParaRPr lang="en-CA" dirty="0"/>
          </a:p>
        </p:txBody>
      </p:sp>
      <p:sp>
        <p:nvSpPr>
          <p:cNvPr id="3" name="Content Placeholder 2"/>
          <p:cNvSpPr>
            <a:spLocks noGrp="1"/>
          </p:cNvSpPr>
          <p:nvPr>
            <p:ph idx="1"/>
          </p:nvPr>
        </p:nvSpPr>
        <p:spPr>
          <a:xfrm>
            <a:off x="457200" y="1600200"/>
            <a:ext cx="8382000" cy="4525963"/>
          </a:xfrm>
        </p:spPr>
        <p:txBody>
          <a:bodyPr/>
          <a:lstStyle/>
          <a:p>
            <a:pPr marL="0" indent="0">
              <a:buNone/>
            </a:pPr>
            <a:r>
              <a:rPr lang="en-US" sz="2000" dirty="0" smtClean="0"/>
              <a:t>	Next, multiply both sides by       :</a:t>
            </a:r>
          </a:p>
          <a:p>
            <a:pPr marL="0" indent="0">
              <a:buNone/>
            </a:pPr>
            <a:endParaRPr lang="en-US" sz="2000" dirty="0"/>
          </a:p>
          <a:p>
            <a:pPr marL="0" indent="0">
              <a:buNone/>
            </a:pPr>
            <a:endParaRPr lang="en-US" sz="2000" dirty="0" smtClean="0"/>
          </a:p>
          <a:p>
            <a:pPr marL="0" indent="0">
              <a:buNone/>
            </a:pPr>
            <a:endParaRPr lang="en-US" sz="2000" dirty="0"/>
          </a:p>
          <a:p>
            <a:pPr marL="0" indent="0">
              <a:buNone/>
            </a:pPr>
            <a:endParaRPr lang="en-US" sz="2000" dirty="0" smtClean="0"/>
          </a:p>
          <a:p>
            <a:pPr marL="0" indent="0">
              <a:buNone/>
            </a:pPr>
            <a:endParaRPr lang="en-US" sz="2000" dirty="0"/>
          </a:p>
          <a:p>
            <a:pPr marL="0" indent="0">
              <a:buNone/>
            </a:pPr>
            <a:endParaRPr lang="en-US" sz="2000" dirty="0" smtClean="0"/>
          </a:p>
          <a:p>
            <a:pPr marL="0" indent="0">
              <a:buNone/>
            </a:pPr>
            <a:r>
              <a:rPr lang="en-US" sz="2000" dirty="0"/>
              <a:t>	</a:t>
            </a:r>
            <a:r>
              <a:rPr lang="en-US" sz="2000" dirty="0" smtClean="0"/>
              <a:t>Therefore                     .</a:t>
            </a:r>
          </a:p>
          <a:p>
            <a:pPr marL="0" indent="0">
              <a:buNone/>
            </a:pPr>
            <a:endParaRPr lang="en-US" sz="2000" dirty="0"/>
          </a:p>
          <a:p>
            <a:pPr marL="0" indent="0" algn="ctr">
              <a:buNone/>
            </a:pPr>
            <a:r>
              <a:rPr lang="en-US" sz="2000" dirty="0" smtClean="0"/>
              <a:t>“The inverse of a product is the product of the inverses”</a:t>
            </a:r>
          </a:p>
          <a:p>
            <a:endParaRPr lang="en-US" sz="2000" dirty="0" smtClean="0"/>
          </a:p>
          <a:p>
            <a:r>
              <a:rPr lang="en-US" sz="2000" dirty="0" smtClean="0"/>
              <a:t>Important: this depends on commutativity: </a:t>
            </a:r>
            <a:r>
              <a:rPr lang="en-US" sz="2000" i="1" dirty="0" smtClean="0">
                <a:latin typeface="Symbol" panose="05050102010706020507" pitchFamily="18" charset="2"/>
              </a:rPr>
              <a:t>ab</a:t>
            </a:r>
            <a:r>
              <a:rPr lang="en-US" sz="2000" dirty="0" smtClean="0">
                <a:latin typeface="Symbol" panose="05050102010706020507" pitchFamily="18" charset="2"/>
              </a:rPr>
              <a:t> = </a:t>
            </a:r>
            <a:r>
              <a:rPr lang="en-US" sz="2000" i="1" dirty="0" err="1" smtClean="0">
                <a:latin typeface="Symbol" panose="05050102010706020507" pitchFamily="18" charset="2"/>
              </a:rPr>
              <a:t>ba</a:t>
            </a:r>
            <a:r>
              <a:rPr lang="en-US" sz="2000" dirty="0" smtClean="0"/>
              <a:t/>
            </a:r>
            <a:br>
              <a:rPr lang="en-US" sz="2000" dirty="0" smtClean="0"/>
            </a:br>
            <a:endParaRPr lang="en-US" sz="2000" dirty="0" smtClean="0"/>
          </a:p>
        </p:txBody>
      </p:sp>
      <p:graphicFrame>
        <p:nvGraphicFramePr>
          <p:cNvPr id="7" name="Object 6"/>
          <p:cNvGraphicFramePr>
            <a:graphicFrameLocks noChangeAspect="1"/>
          </p:cNvGraphicFramePr>
          <p:nvPr>
            <p:extLst>
              <p:ext uri="{D42A27DB-BD31-4B8C-83A1-F6EECF244321}">
                <p14:modId xmlns:p14="http://schemas.microsoft.com/office/powerpoint/2010/main" val="597167533"/>
              </p:ext>
            </p:extLst>
          </p:nvPr>
        </p:nvGraphicFramePr>
        <p:xfrm>
          <a:off x="3752850" y="2057400"/>
          <a:ext cx="2451100" cy="2006600"/>
        </p:xfrm>
        <a:graphic>
          <a:graphicData uri="http://schemas.openxmlformats.org/presentationml/2006/ole">
            <mc:AlternateContent xmlns:mc="http://schemas.openxmlformats.org/markup-compatibility/2006">
              <mc:Choice xmlns:v="urn:schemas-microsoft-com:vml" Requires="v">
                <p:oleObj spid="_x0000_s9304" name="Equation" r:id="rId3" imgW="2450880" imgH="2006280" progId="Equation.DSMT4">
                  <p:embed/>
                </p:oleObj>
              </mc:Choice>
              <mc:Fallback>
                <p:oleObj name="Equation" r:id="rId3" imgW="2450880" imgH="2006280" progId="Equation.DSMT4">
                  <p:embed/>
                  <p:pic>
                    <p:nvPicPr>
                      <p:cNvPr id="0" name=""/>
                      <p:cNvPicPr>
                        <a:picLocks noChangeAspect="1" noChangeArrowheads="1"/>
                      </p:cNvPicPr>
                      <p:nvPr/>
                    </p:nvPicPr>
                    <p:blipFill>
                      <a:blip r:embed="rId4"/>
                      <a:srcRect/>
                      <a:stretch>
                        <a:fillRect/>
                      </a:stretch>
                    </p:blipFill>
                    <p:spPr bwMode="auto">
                      <a:xfrm>
                        <a:off x="3752850" y="2057400"/>
                        <a:ext cx="2451100" cy="200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883973722"/>
              </p:ext>
            </p:extLst>
          </p:nvPr>
        </p:nvGraphicFramePr>
        <p:xfrm>
          <a:off x="4508500" y="1600200"/>
          <a:ext cx="368300" cy="342900"/>
        </p:xfrm>
        <a:graphic>
          <a:graphicData uri="http://schemas.openxmlformats.org/presentationml/2006/ole">
            <mc:AlternateContent xmlns:mc="http://schemas.openxmlformats.org/markup-compatibility/2006">
              <mc:Choice xmlns:v="urn:schemas-microsoft-com:vml" Requires="v">
                <p:oleObj spid="_x0000_s9305" name="Equation" r:id="rId5" imgW="368280" imgH="342720" progId="Equation.DSMT4">
                  <p:embed/>
                </p:oleObj>
              </mc:Choice>
              <mc:Fallback>
                <p:oleObj name="Equation" r:id="rId5" imgW="368280" imgH="342720" progId="Equation.DSMT4">
                  <p:embed/>
                  <p:pic>
                    <p:nvPicPr>
                      <p:cNvPr id="0" name=""/>
                      <p:cNvPicPr>
                        <a:picLocks noChangeAspect="1" noChangeArrowheads="1"/>
                      </p:cNvPicPr>
                      <p:nvPr/>
                    </p:nvPicPr>
                    <p:blipFill>
                      <a:blip r:embed="rId6"/>
                      <a:srcRect/>
                      <a:stretch>
                        <a:fillRect/>
                      </a:stretch>
                    </p:blipFill>
                    <p:spPr bwMode="auto">
                      <a:xfrm>
                        <a:off x="4508500" y="1600200"/>
                        <a:ext cx="3683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3155496488"/>
              </p:ext>
            </p:extLst>
          </p:nvPr>
        </p:nvGraphicFramePr>
        <p:xfrm>
          <a:off x="2730674" y="4140200"/>
          <a:ext cx="1651000" cy="431800"/>
        </p:xfrm>
        <a:graphic>
          <a:graphicData uri="http://schemas.openxmlformats.org/presentationml/2006/ole">
            <mc:AlternateContent xmlns:mc="http://schemas.openxmlformats.org/markup-compatibility/2006">
              <mc:Choice xmlns:v="urn:schemas-microsoft-com:vml" Requires="v">
                <p:oleObj spid="_x0000_s9306" name="Equation" r:id="rId7" imgW="1650960" imgH="431640" progId="Equation.DSMT4">
                  <p:embed/>
                </p:oleObj>
              </mc:Choice>
              <mc:Fallback>
                <p:oleObj name="Equation" r:id="rId7" imgW="1650960" imgH="431640" progId="Equation.DSMT4">
                  <p:embed/>
                  <p:pic>
                    <p:nvPicPr>
                      <p:cNvPr id="0" name=""/>
                      <p:cNvPicPr>
                        <a:picLocks noChangeAspect="1" noChangeArrowheads="1"/>
                      </p:cNvPicPr>
                      <p:nvPr/>
                    </p:nvPicPr>
                    <p:blipFill>
                      <a:blip r:embed="rId8"/>
                      <a:srcRect/>
                      <a:stretch>
                        <a:fillRect/>
                      </a:stretch>
                    </p:blipFill>
                    <p:spPr bwMode="auto">
                      <a:xfrm>
                        <a:off x="2730674" y="4140200"/>
                        <a:ext cx="165100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1" name="TextBox 10"/>
          <p:cNvSpPr txBox="1"/>
          <p:nvPr/>
        </p:nvSpPr>
        <p:spPr>
          <a:xfrm>
            <a:off x="4483274" y="4165948"/>
            <a:ext cx="676788" cy="400110"/>
          </a:xfrm>
          <a:prstGeom prst="rect">
            <a:avLst/>
          </a:prstGeom>
          <a:noFill/>
        </p:spPr>
        <p:txBody>
          <a:bodyPr wrap="none" rtlCol="0">
            <a:spAutoFit/>
          </a:bodyPr>
          <a:lstStyle/>
          <a:p>
            <a:r>
              <a:rPr lang="en-US" sz="2000" dirty="0" smtClean="0">
                <a:solidFill>
                  <a:schemeClr val="bg1"/>
                </a:solidFill>
                <a:latin typeface="Script MT Bold" panose="03040602040607080904" pitchFamily="66" charset="0"/>
              </a:rPr>
              <a:t>QED</a:t>
            </a:r>
            <a:endParaRPr lang="en-CA" sz="2000" dirty="0">
              <a:solidFill>
                <a:schemeClr val="bg1"/>
              </a:solidFill>
              <a:latin typeface="Script MT Bold" panose="03040602040607080904" pitchFamily="66" charset="0"/>
            </a:endParaRPr>
          </a:p>
        </p:txBody>
      </p:sp>
      <p:sp>
        <p:nvSpPr>
          <p:cNvPr id="4" name="Footer Placeholder 3"/>
          <p:cNvSpPr>
            <a:spLocks noGrp="1"/>
          </p:cNvSpPr>
          <p:nvPr>
            <p:ph type="ftr" sz="quarter" idx="11"/>
          </p:nvPr>
        </p:nvSpPr>
        <p:spPr/>
        <p:txBody>
          <a:bodyPr/>
          <a:lstStyle/>
          <a:p>
            <a:r>
              <a:rPr lang="en-CA" smtClean="0"/>
              <a:t>Field axioms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18</a:t>
            </a:fld>
            <a:endParaRPr lang="en-CA"/>
          </a:p>
        </p:txBody>
      </p:sp>
    </p:spTree>
    <p:extLst>
      <p:ext uri="{BB962C8B-B14F-4D97-AF65-F5344CB8AC3E}">
        <p14:creationId xmlns:p14="http://schemas.microsoft.com/office/powerpoint/2010/main" val="1168180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11" end="11"/>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the axiomatic approach?</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Question: is                            ? </a:t>
            </a:r>
          </a:p>
          <a:p>
            <a:endParaRPr lang="en-US" dirty="0"/>
          </a:p>
          <a:p>
            <a:endParaRPr lang="en-US" dirty="0" smtClean="0"/>
          </a:p>
          <a:p>
            <a:pPr marL="0" indent="0">
              <a:buNone/>
            </a:pPr>
            <a:r>
              <a:rPr lang="en-US" dirty="0" smtClean="0"/>
              <a:t>Proof:	First,                                                         .</a:t>
            </a:r>
          </a:p>
          <a:p>
            <a:pPr marL="0" indent="0">
              <a:buNone/>
            </a:pPr>
            <a:endParaRPr lang="en-US" dirty="0"/>
          </a:p>
          <a:p>
            <a:pPr marL="0" indent="0">
              <a:buNone/>
            </a:pPr>
            <a:endParaRPr lang="en-US" dirty="0"/>
          </a:p>
          <a:p>
            <a:pPr marL="0" indent="0">
              <a:buNone/>
            </a:pPr>
            <a:r>
              <a:rPr lang="en-US" dirty="0" smtClean="0"/>
              <a:t>	</a:t>
            </a:r>
            <a:br>
              <a:rPr lang="en-US" dirty="0" smtClean="0"/>
            </a:br>
            <a:endParaRPr lang="en-US" dirty="0" smtClean="0"/>
          </a:p>
        </p:txBody>
      </p:sp>
      <p:graphicFrame>
        <p:nvGraphicFramePr>
          <p:cNvPr id="8" name="Object 7"/>
          <p:cNvGraphicFramePr>
            <a:graphicFrameLocks noChangeAspect="1"/>
          </p:cNvGraphicFramePr>
          <p:nvPr>
            <p:extLst>
              <p:ext uri="{D42A27DB-BD31-4B8C-83A1-F6EECF244321}">
                <p14:modId xmlns:p14="http://schemas.microsoft.com/office/powerpoint/2010/main" val="2423492025"/>
              </p:ext>
            </p:extLst>
          </p:nvPr>
        </p:nvGraphicFramePr>
        <p:xfrm>
          <a:off x="2371078" y="1511474"/>
          <a:ext cx="1612900" cy="977900"/>
        </p:xfrm>
        <a:graphic>
          <a:graphicData uri="http://schemas.openxmlformats.org/presentationml/2006/ole">
            <mc:AlternateContent xmlns:mc="http://schemas.openxmlformats.org/markup-compatibility/2006">
              <mc:Choice xmlns:v="urn:schemas-microsoft-com:vml" Requires="v">
                <p:oleObj spid="_x0000_s10293" name="Equation" r:id="rId3" imgW="1612800" imgH="977760" progId="Equation.DSMT4">
                  <p:embed/>
                </p:oleObj>
              </mc:Choice>
              <mc:Fallback>
                <p:oleObj name="Equation" r:id="rId3" imgW="1612800" imgH="977760" progId="Equation.DSMT4">
                  <p:embed/>
                  <p:pic>
                    <p:nvPicPr>
                      <p:cNvPr id="0" name=""/>
                      <p:cNvPicPr>
                        <a:picLocks noChangeAspect="1" noChangeArrowheads="1"/>
                      </p:cNvPicPr>
                      <p:nvPr/>
                    </p:nvPicPr>
                    <p:blipFill>
                      <a:blip r:embed="rId4"/>
                      <a:srcRect/>
                      <a:stretch>
                        <a:fillRect/>
                      </a:stretch>
                    </p:blipFill>
                    <p:spPr bwMode="auto">
                      <a:xfrm>
                        <a:off x="2371078" y="1511474"/>
                        <a:ext cx="1612900" cy="97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860672070"/>
              </p:ext>
            </p:extLst>
          </p:nvPr>
        </p:nvGraphicFramePr>
        <p:xfrm>
          <a:off x="2209800" y="2717104"/>
          <a:ext cx="3505200" cy="977900"/>
        </p:xfrm>
        <a:graphic>
          <a:graphicData uri="http://schemas.openxmlformats.org/presentationml/2006/ole">
            <mc:AlternateContent xmlns:mc="http://schemas.openxmlformats.org/markup-compatibility/2006">
              <mc:Choice xmlns:v="urn:schemas-microsoft-com:vml" Requires="v">
                <p:oleObj spid="_x0000_s10294" name="Equation" r:id="rId5" imgW="3504960" imgH="977760" progId="Equation.DSMT4">
                  <p:embed/>
                </p:oleObj>
              </mc:Choice>
              <mc:Fallback>
                <p:oleObj name="Equation" r:id="rId5" imgW="3504960" imgH="977760" progId="Equation.DSMT4">
                  <p:embed/>
                  <p:pic>
                    <p:nvPicPr>
                      <p:cNvPr id="0" name=""/>
                      <p:cNvPicPr>
                        <a:picLocks noChangeAspect="1" noChangeArrowheads="1"/>
                      </p:cNvPicPr>
                      <p:nvPr/>
                    </p:nvPicPr>
                    <p:blipFill>
                      <a:blip r:embed="rId6"/>
                      <a:srcRect/>
                      <a:stretch>
                        <a:fillRect/>
                      </a:stretch>
                    </p:blipFill>
                    <p:spPr bwMode="auto">
                      <a:xfrm>
                        <a:off x="2209800" y="2717104"/>
                        <a:ext cx="3505200" cy="97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 name="Footer Placeholder 3"/>
          <p:cNvSpPr>
            <a:spLocks noGrp="1"/>
          </p:cNvSpPr>
          <p:nvPr>
            <p:ph type="ftr" sz="quarter" idx="11"/>
          </p:nvPr>
        </p:nvSpPr>
        <p:spPr/>
        <p:txBody>
          <a:bodyPr/>
          <a:lstStyle/>
          <a:p>
            <a:r>
              <a:rPr lang="en-CA" smtClean="0"/>
              <a:t>Field axioms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19</a:t>
            </a:fld>
            <a:endParaRPr lang="en-CA"/>
          </a:p>
        </p:txBody>
      </p:sp>
    </p:spTree>
    <p:extLst>
      <p:ext uri="{BB962C8B-B14F-4D97-AF65-F5344CB8AC3E}">
        <p14:creationId xmlns:p14="http://schemas.microsoft.com/office/powerpoint/2010/main" val="170071314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the axiomatic approach?</a:t>
            </a:r>
            <a:endParaRPr lang="en-CA" dirty="0"/>
          </a:p>
        </p:txBody>
      </p:sp>
      <p:sp>
        <p:nvSpPr>
          <p:cNvPr id="3" name="Content Placeholder 2"/>
          <p:cNvSpPr>
            <a:spLocks noGrp="1"/>
          </p:cNvSpPr>
          <p:nvPr>
            <p:ph idx="1"/>
          </p:nvPr>
        </p:nvSpPr>
        <p:spPr>
          <a:xfrm>
            <a:off x="457200" y="1600200"/>
            <a:ext cx="8382000" cy="4525963"/>
          </a:xfrm>
        </p:spPr>
        <p:txBody>
          <a:bodyPr/>
          <a:lstStyle/>
          <a:p>
            <a:pPr marL="0" indent="0">
              <a:buNone/>
            </a:pPr>
            <a:r>
              <a:rPr lang="en-US" dirty="0" smtClean="0"/>
              <a:t>Next, </a:t>
            </a:r>
            <a:br>
              <a:rPr lang="en-US" dirty="0" smtClean="0"/>
            </a:br>
            <a:endParaRPr lang="en-US" dirty="0" smtClean="0"/>
          </a:p>
        </p:txBody>
      </p:sp>
      <p:graphicFrame>
        <p:nvGraphicFramePr>
          <p:cNvPr id="11" name="Object 10"/>
          <p:cNvGraphicFramePr>
            <a:graphicFrameLocks noChangeAspect="1"/>
          </p:cNvGraphicFramePr>
          <p:nvPr>
            <p:extLst>
              <p:ext uri="{D42A27DB-BD31-4B8C-83A1-F6EECF244321}">
                <p14:modId xmlns:p14="http://schemas.microsoft.com/office/powerpoint/2010/main" val="3769887031"/>
              </p:ext>
            </p:extLst>
          </p:nvPr>
        </p:nvGraphicFramePr>
        <p:xfrm>
          <a:off x="1219200" y="1574800"/>
          <a:ext cx="4838700" cy="4978400"/>
        </p:xfrm>
        <a:graphic>
          <a:graphicData uri="http://schemas.openxmlformats.org/presentationml/2006/ole">
            <mc:AlternateContent xmlns:mc="http://schemas.openxmlformats.org/markup-compatibility/2006">
              <mc:Choice xmlns:v="urn:schemas-microsoft-com:vml" Requires="v">
                <p:oleObj spid="_x0000_s12314" name="Equation" r:id="rId3" imgW="4838400" imgH="4978080" progId="Equation.DSMT4">
                  <p:embed/>
                </p:oleObj>
              </mc:Choice>
              <mc:Fallback>
                <p:oleObj name="Equation" r:id="rId3" imgW="4838400" imgH="4978080" progId="Equation.DSMT4">
                  <p:embed/>
                  <p:pic>
                    <p:nvPicPr>
                      <p:cNvPr id="0" name=""/>
                      <p:cNvPicPr>
                        <a:picLocks noChangeAspect="1" noChangeArrowheads="1"/>
                      </p:cNvPicPr>
                      <p:nvPr/>
                    </p:nvPicPr>
                    <p:blipFill>
                      <a:blip r:embed="rId4"/>
                      <a:srcRect/>
                      <a:stretch>
                        <a:fillRect/>
                      </a:stretch>
                    </p:blipFill>
                    <p:spPr bwMode="auto">
                      <a:xfrm>
                        <a:off x="1219200" y="1574800"/>
                        <a:ext cx="4838700" cy="497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 name="Footer Placeholder 3"/>
          <p:cNvSpPr>
            <a:spLocks noGrp="1"/>
          </p:cNvSpPr>
          <p:nvPr>
            <p:ph type="ftr" sz="quarter" idx="11"/>
          </p:nvPr>
        </p:nvSpPr>
        <p:spPr/>
        <p:txBody>
          <a:bodyPr/>
          <a:lstStyle/>
          <a:p>
            <a:r>
              <a:rPr lang="en-CA" smtClean="0"/>
              <a:t>Field axioms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20</a:t>
            </a:fld>
            <a:endParaRPr lang="en-CA"/>
          </a:p>
        </p:txBody>
      </p:sp>
    </p:spTree>
    <p:extLst>
      <p:ext uri="{BB962C8B-B14F-4D97-AF65-F5344CB8AC3E}">
        <p14:creationId xmlns:p14="http://schemas.microsoft.com/office/powerpoint/2010/main" val="219901644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the axiomatic approach?</a:t>
            </a:r>
            <a:endParaRPr lang="en-CA" dirty="0"/>
          </a:p>
        </p:txBody>
      </p:sp>
      <p:sp>
        <p:nvSpPr>
          <p:cNvPr id="3" name="Content Placeholder 2"/>
          <p:cNvSpPr>
            <a:spLocks noGrp="1"/>
          </p:cNvSpPr>
          <p:nvPr>
            <p:ph idx="1"/>
          </p:nvPr>
        </p:nvSpPr>
        <p:spPr>
          <a:xfrm>
            <a:off x="457200" y="1600200"/>
            <a:ext cx="8382000" cy="4525963"/>
          </a:xfrm>
        </p:spPr>
        <p:txBody>
          <a:bodyPr/>
          <a:lstStyle/>
          <a:p>
            <a:pPr marL="0" indent="0">
              <a:buNone/>
            </a:pPr>
            <a:r>
              <a:rPr lang="en-US" dirty="0" smtClean="0"/>
              <a:t>	Thus,                                                                                 .</a:t>
            </a:r>
          </a:p>
          <a:p>
            <a:pPr marL="0" indent="0">
              <a:buNone/>
            </a:pPr>
            <a:endParaRPr lang="en-US" dirty="0"/>
          </a:p>
          <a:p>
            <a:pPr marL="0" indent="0">
              <a:buNone/>
            </a:pPr>
            <a:endParaRPr lang="en-US" dirty="0" smtClean="0"/>
          </a:p>
          <a:p>
            <a:r>
              <a:rPr lang="en-US" dirty="0" smtClean="0"/>
              <a:t>This is true for all fields: the reals, the rationals, and any other set of numbers with two operations that satisfies the field axioms</a:t>
            </a:r>
          </a:p>
        </p:txBody>
      </p:sp>
      <p:graphicFrame>
        <p:nvGraphicFramePr>
          <p:cNvPr id="4" name="Object 3"/>
          <p:cNvGraphicFramePr>
            <a:graphicFrameLocks noChangeAspect="1"/>
          </p:cNvGraphicFramePr>
          <p:nvPr>
            <p:extLst>
              <p:ext uri="{D42A27DB-BD31-4B8C-83A1-F6EECF244321}">
                <p14:modId xmlns:p14="http://schemas.microsoft.com/office/powerpoint/2010/main" val="1502299259"/>
              </p:ext>
            </p:extLst>
          </p:nvPr>
        </p:nvGraphicFramePr>
        <p:xfrm>
          <a:off x="2209800" y="1497904"/>
          <a:ext cx="4914900" cy="977900"/>
        </p:xfrm>
        <a:graphic>
          <a:graphicData uri="http://schemas.openxmlformats.org/presentationml/2006/ole">
            <mc:AlternateContent xmlns:mc="http://schemas.openxmlformats.org/markup-compatibility/2006">
              <mc:Choice xmlns:v="urn:schemas-microsoft-com:vml" Requires="v">
                <p:oleObj spid="_x0000_s11296" name="Equation" r:id="rId3" imgW="4914720" imgH="977760" progId="Equation.DSMT4">
                  <p:embed/>
                </p:oleObj>
              </mc:Choice>
              <mc:Fallback>
                <p:oleObj name="Equation" r:id="rId3" imgW="4914720" imgH="977760" progId="Equation.DSMT4">
                  <p:embed/>
                  <p:pic>
                    <p:nvPicPr>
                      <p:cNvPr id="0" name="Object 8"/>
                      <p:cNvPicPr>
                        <a:picLocks noChangeAspect="1" noChangeArrowheads="1"/>
                      </p:cNvPicPr>
                      <p:nvPr/>
                    </p:nvPicPr>
                    <p:blipFill>
                      <a:blip r:embed="rId4"/>
                      <a:srcRect/>
                      <a:stretch>
                        <a:fillRect/>
                      </a:stretch>
                    </p:blipFill>
                    <p:spPr bwMode="auto">
                      <a:xfrm>
                        <a:off x="2209800" y="1497904"/>
                        <a:ext cx="4914900" cy="97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 name="TextBox 5"/>
          <p:cNvSpPr txBox="1"/>
          <p:nvPr/>
        </p:nvSpPr>
        <p:spPr>
          <a:xfrm>
            <a:off x="7467600" y="1600200"/>
            <a:ext cx="676788" cy="400110"/>
          </a:xfrm>
          <a:prstGeom prst="rect">
            <a:avLst/>
          </a:prstGeom>
          <a:noFill/>
        </p:spPr>
        <p:txBody>
          <a:bodyPr wrap="none" rtlCol="0">
            <a:spAutoFit/>
          </a:bodyPr>
          <a:lstStyle/>
          <a:p>
            <a:r>
              <a:rPr lang="en-US" sz="2000" dirty="0" smtClean="0">
                <a:solidFill>
                  <a:schemeClr val="bg1"/>
                </a:solidFill>
                <a:latin typeface="Script MT Bold" panose="03040602040607080904" pitchFamily="66" charset="0"/>
              </a:rPr>
              <a:t>QED</a:t>
            </a:r>
            <a:endParaRPr lang="en-CA" sz="2000" dirty="0">
              <a:solidFill>
                <a:schemeClr val="bg1"/>
              </a:solidFill>
              <a:latin typeface="Script MT Bold" panose="03040602040607080904" pitchFamily="66" charset="0"/>
            </a:endParaRPr>
          </a:p>
        </p:txBody>
      </p:sp>
      <p:sp>
        <p:nvSpPr>
          <p:cNvPr id="5" name="Footer Placeholder 4"/>
          <p:cNvSpPr>
            <a:spLocks noGrp="1"/>
          </p:cNvSpPr>
          <p:nvPr>
            <p:ph type="ftr" sz="quarter" idx="11"/>
          </p:nvPr>
        </p:nvSpPr>
        <p:spPr/>
        <p:txBody>
          <a:bodyPr/>
          <a:lstStyle/>
          <a:p>
            <a:r>
              <a:rPr lang="en-CA" smtClean="0"/>
              <a:t>Field axioms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21</a:t>
            </a:fld>
            <a:endParaRPr lang="en-CA"/>
          </a:p>
        </p:txBody>
      </p:sp>
    </p:spTree>
    <p:extLst>
      <p:ext uri="{BB962C8B-B14F-4D97-AF65-F5344CB8AC3E}">
        <p14:creationId xmlns:p14="http://schemas.microsoft.com/office/powerpoint/2010/main" val="3623275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the axiomatic approach?</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Next, we will introduce complex numbers</a:t>
            </a:r>
          </a:p>
          <a:p>
            <a:pPr lvl="1"/>
            <a:r>
              <a:rPr lang="en-US" dirty="0" smtClean="0"/>
              <a:t>Complex numbers are a field</a:t>
            </a:r>
          </a:p>
          <a:p>
            <a:pPr lvl="2"/>
            <a:r>
              <a:rPr lang="en-US" dirty="0" smtClean="0"/>
              <a:t>Just like the reals and the rationals</a:t>
            </a:r>
          </a:p>
          <a:p>
            <a:pPr lvl="1"/>
            <a:r>
              <a:rPr lang="en-US" dirty="0" smtClean="0"/>
              <a:t>All the properties you’re familiar with for reals and rationals apply to complex numbers, too! </a:t>
            </a:r>
            <a:br>
              <a:rPr lang="en-US" dirty="0" smtClean="0"/>
            </a:br>
            <a:endParaRPr lang="en-US" dirty="0" smtClean="0"/>
          </a:p>
        </p:txBody>
      </p:sp>
      <p:sp>
        <p:nvSpPr>
          <p:cNvPr id="4" name="Footer Placeholder 3"/>
          <p:cNvSpPr>
            <a:spLocks noGrp="1"/>
          </p:cNvSpPr>
          <p:nvPr>
            <p:ph type="ftr" sz="quarter" idx="11"/>
          </p:nvPr>
        </p:nvSpPr>
        <p:spPr/>
        <p:txBody>
          <a:bodyPr/>
          <a:lstStyle/>
          <a:p>
            <a:r>
              <a:rPr lang="en-CA" smtClean="0"/>
              <a:t>Field axioms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22</a:t>
            </a:fld>
            <a:endParaRPr lang="en-CA"/>
          </a:p>
        </p:txBody>
      </p:sp>
    </p:spTree>
    <p:extLst>
      <p:ext uri="{BB962C8B-B14F-4D97-AF65-F5344CB8AC3E}">
        <p14:creationId xmlns:p14="http://schemas.microsoft.com/office/powerpoint/2010/main" val="345928935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the axiomatic approach?</a:t>
            </a:r>
            <a:endParaRPr lang="en-CA" dirty="0"/>
          </a:p>
        </p:txBody>
      </p:sp>
      <p:sp>
        <p:nvSpPr>
          <p:cNvPr id="3" name="Content Placeholder 2"/>
          <p:cNvSpPr>
            <a:spLocks noGrp="1"/>
          </p:cNvSpPr>
          <p:nvPr>
            <p:ph idx="1"/>
          </p:nvPr>
        </p:nvSpPr>
        <p:spPr>
          <a:xfrm>
            <a:off x="457200" y="1600200"/>
            <a:ext cx="8458200" cy="4525963"/>
          </a:xfrm>
        </p:spPr>
        <p:txBody>
          <a:bodyPr/>
          <a:lstStyle/>
          <a:p>
            <a:r>
              <a:rPr lang="en-US" dirty="0" smtClean="0"/>
              <a:t>Which do you prefer?</a:t>
            </a:r>
          </a:p>
          <a:p>
            <a:endParaRPr lang="en-US" dirty="0"/>
          </a:p>
          <a:p>
            <a:endParaRPr lang="en-US" dirty="0" smtClean="0"/>
          </a:p>
          <a:p>
            <a:endParaRPr lang="en-US" dirty="0"/>
          </a:p>
          <a:p>
            <a:endParaRPr lang="en-US" dirty="0" smtClean="0"/>
          </a:p>
          <a:p>
            <a:endParaRPr lang="en-US" dirty="0"/>
          </a:p>
          <a:p>
            <a:r>
              <a:rPr lang="en-US" dirty="0" smtClean="0"/>
              <a:t>You are already familiar with these</a:t>
            </a:r>
            <a:br>
              <a:rPr lang="en-US" dirty="0" smtClean="0"/>
            </a:br>
            <a:r>
              <a:rPr lang="en-US" dirty="0" smtClean="0"/>
              <a:t>properties</a:t>
            </a:r>
          </a:p>
          <a:p>
            <a:pPr lvl="1"/>
            <a:r>
              <a:rPr lang="en-US" dirty="0" smtClean="0"/>
              <a:t>You should be as comfortable with</a:t>
            </a:r>
            <a:r>
              <a:rPr lang="en-US" dirty="0"/>
              <a:t/>
            </a:r>
            <a:br>
              <a:rPr lang="en-US" dirty="0"/>
            </a:br>
            <a:r>
              <a:rPr lang="en-US" dirty="0" smtClean="0"/>
              <a:t>complex numbers as you are with</a:t>
            </a:r>
            <a:br>
              <a:rPr lang="en-US" dirty="0" smtClean="0"/>
            </a:br>
            <a:r>
              <a:rPr lang="en-US" dirty="0" smtClean="0"/>
              <a:t>the reals</a:t>
            </a:r>
          </a:p>
        </p:txBody>
      </p:sp>
      <p:graphicFrame>
        <p:nvGraphicFramePr>
          <p:cNvPr id="4" name="Object 3"/>
          <p:cNvGraphicFramePr>
            <a:graphicFrameLocks noChangeAspect="1"/>
          </p:cNvGraphicFramePr>
          <p:nvPr>
            <p:extLst>
              <p:ext uri="{D42A27DB-BD31-4B8C-83A1-F6EECF244321}">
                <p14:modId xmlns:p14="http://schemas.microsoft.com/office/powerpoint/2010/main" val="3087717908"/>
              </p:ext>
            </p:extLst>
          </p:nvPr>
        </p:nvGraphicFramePr>
        <p:xfrm>
          <a:off x="2387600" y="2209800"/>
          <a:ext cx="1803400" cy="736600"/>
        </p:xfrm>
        <a:graphic>
          <a:graphicData uri="http://schemas.openxmlformats.org/presentationml/2006/ole">
            <mc:AlternateContent xmlns:mc="http://schemas.openxmlformats.org/markup-compatibility/2006">
              <mc:Choice xmlns:v="urn:schemas-microsoft-com:vml" Requires="v">
                <p:oleObj spid="_x0000_s14355" name="Equation" r:id="rId3" imgW="1803240" imgH="736560" progId="Equation.DSMT4">
                  <p:embed/>
                </p:oleObj>
              </mc:Choice>
              <mc:Fallback>
                <p:oleObj name="Equation" r:id="rId3" imgW="1803240" imgH="736560" progId="Equation.DSMT4">
                  <p:embed/>
                  <p:pic>
                    <p:nvPicPr>
                      <p:cNvPr id="0" name="Object 3"/>
                      <p:cNvPicPr>
                        <a:picLocks noChangeAspect="1" noChangeArrowheads="1"/>
                      </p:cNvPicPr>
                      <p:nvPr/>
                    </p:nvPicPr>
                    <p:blipFill>
                      <a:blip r:embed="rId4"/>
                      <a:srcRect/>
                      <a:stretch>
                        <a:fillRect/>
                      </a:stretch>
                    </p:blipFill>
                    <p:spPr bwMode="auto">
                      <a:xfrm>
                        <a:off x="2387600" y="2209800"/>
                        <a:ext cx="1803400" cy="73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2768835543"/>
              </p:ext>
            </p:extLst>
          </p:nvPr>
        </p:nvGraphicFramePr>
        <p:xfrm>
          <a:off x="4965700" y="2209800"/>
          <a:ext cx="2044700" cy="3886200"/>
        </p:xfrm>
        <a:graphic>
          <a:graphicData uri="http://schemas.openxmlformats.org/presentationml/2006/ole">
            <mc:AlternateContent xmlns:mc="http://schemas.openxmlformats.org/markup-compatibility/2006">
              <mc:Choice xmlns:v="urn:schemas-microsoft-com:vml" Requires="v">
                <p:oleObj spid="_x0000_s14356" name="Equation" r:id="rId5" imgW="2044440" imgH="3886200" progId="Equation.DSMT4">
                  <p:embed/>
                </p:oleObj>
              </mc:Choice>
              <mc:Fallback>
                <p:oleObj name="Equation" r:id="rId5" imgW="2044440" imgH="3886200" progId="Equation.DSMT4">
                  <p:embed/>
                  <p:pic>
                    <p:nvPicPr>
                      <p:cNvPr id="0" name=""/>
                      <p:cNvPicPr>
                        <a:picLocks noChangeAspect="1" noChangeArrowheads="1"/>
                      </p:cNvPicPr>
                      <p:nvPr/>
                    </p:nvPicPr>
                    <p:blipFill>
                      <a:blip r:embed="rId6"/>
                      <a:srcRect/>
                      <a:stretch>
                        <a:fillRect/>
                      </a:stretch>
                    </p:blipFill>
                    <p:spPr bwMode="auto">
                      <a:xfrm>
                        <a:off x="4965700" y="2209800"/>
                        <a:ext cx="204470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 name="Footer Placeholder 5"/>
          <p:cNvSpPr>
            <a:spLocks noGrp="1"/>
          </p:cNvSpPr>
          <p:nvPr>
            <p:ph type="ftr" sz="quarter" idx="11"/>
          </p:nvPr>
        </p:nvSpPr>
        <p:spPr/>
        <p:txBody>
          <a:bodyPr/>
          <a:lstStyle/>
          <a:p>
            <a:r>
              <a:rPr lang="en-CA" smtClean="0"/>
              <a:t>Field axioms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23</a:t>
            </a:fld>
            <a:endParaRPr lang="en-CA"/>
          </a:p>
        </p:txBody>
      </p:sp>
    </p:spTree>
    <p:extLst>
      <p:ext uri="{BB962C8B-B14F-4D97-AF65-F5344CB8AC3E}">
        <p14:creationId xmlns:p14="http://schemas.microsoft.com/office/powerpoint/2010/main" val="3354566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the axiomatic approach?</a:t>
            </a:r>
            <a:endParaRPr lang="en-CA" dirty="0"/>
          </a:p>
        </p:txBody>
      </p:sp>
      <p:sp>
        <p:nvSpPr>
          <p:cNvPr id="3" name="Content Placeholder 2"/>
          <p:cNvSpPr>
            <a:spLocks noGrp="1"/>
          </p:cNvSpPr>
          <p:nvPr>
            <p:ph idx="1"/>
          </p:nvPr>
        </p:nvSpPr>
        <p:spPr>
          <a:xfrm>
            <a:off x="457200" y="1600200"/>
            <a:ext cx="8458200" cy="4525963"/>
          </a:xfrm>
        </p:spPr>
        <p:txBody>
          <a:bodyPr/>
          <a:lstStyle/>
          <a:p>
            <a:r>
              <a:rPr lang="en-US" dirty="0" smtClean="0"/>
              <a:t>Important: this is only true because </a:t>
            </a:r>
            <a:r>
              <a:rPr lang="en-US" i="1" dirty="0" err="1" smtClean="0">
                <a:latin typeface="Symbol" panose="05050102010706020507" pitchFamily="18" charset="2"/>
              </a:rPr>
              <a:t>bg</a:t>
            </a:r>
            <a:r>
              <a:rPr lang="en-US" i="1" dirty="0" smtClean="0">
                <a:latin typeface="Symbol" panose="05050102010706020507" pitchFamily="18" charset="2"/>
              </a:rPr>
              <a:t> </a:t>
            </a:r>
            <a:r>
              <a:rPr lang="en-US" dirty="0" smtClean="0">
                <a:latin typeface="Symbol" panose="05050102010706020507" pitchFamily="18" charset="2"/>
              </a:rPr>
              <a:t>= </a:t>
            </a:r>
            <a:r>
              <a:rPr lang="en-US" i="1" dirty="0" err="1" smtClean="0">
                <a:latin typeface="Symbol" panose="05050102010706020507" pitchFamily="18" charset="2"/>
              </a:rPr>
              <a:t>gb</a:t>
            </a:r>
            <a:endParaRPr lang="en-US" dirty="0" smtClean="0">
              <a:latin typeface="Symbol" panose="05050102010706020507" pitchFamily="18" charset="2"/>
            </a:endParaRPr>
          </a:p>
          <a:p>
            <a:endParaRPr lang="en-US" dirty="0"/>
          </a:p>
          <a:p>
            <a:endParaRPr lang="en-US" dirty="0" smtClean="0"/>
          </a:p>
          <a:p>
            <a:endParaRPr lang="en-US" dirty="0"/>
          </a:p>
          <a:p>
            <a:r>
              <a:rPr lang="en-US" dirty="0" smtClean="0"/>
              <a:t>For matrices, we will see that </a:t>
            </a:r>
            <a:r>
              <a:rPr lang="en-US" i="1" dirty="0" smtClean="0">
                <a:latin typeface="Times New Roman" panose="02020603050405020304" pitchFamily="18" charset="0"/>
              </a:rPr>
              <a:t>ABCB</a:t>
            </a:r>
            <a:r>
              <a:rPr lang="en-US" baseline="30000" dirty="0" smtClean="0">
                <a:latin typeface="Times New Roman" panose="02020603050405020304" pitchFamily="18" charset="0"/>
              </a:rPr>
              <a:t>–1</a:t>
            </a:r>
            <a:r>
              <a:rPr lang="en-US" dirty="0">
                <a:latin typeface="Times New Roman" panose="02020603050405020304" pitchFamily="18" charset="0"/>
              </a:rPr>
              <a:t> ≠ </a:t>
            </a:r>
            <a:r>
              <a:rPr lang="en-US" i="1" dirty="0" smtClean="0">
                <a:latin typeface="Times New Roman" panose="02020603050405020304" pitchFamily="18" charset="0"/>
              </a:rPr>
              <a:t>AC</a:t>
            </a:r>
            <a:r>
              <a:rPr lang="en-US" dirty="0" smtClean="0"/>
              <a:t>, at least in general</a:t>
            </a:r>
          </a:p>
          <a:p>
            <a:pPr lvl="1"/>
            <a:r>
              <a:rPr lang="en-US" dirty="0" smtClean="0"/>
              <a:t>For matrices, </a:t>
            </a:r>
            <a:r>
              <a:rPr lang="en-US" i="1" dirty="0" smtClean="0">
                <a:latin typeface="Times New Roman" panose="02020603050405020304" pitchFamily="18" charset="0"/>
              </a:rPr>
              <a:t>BC </a:t>
            </a:r>
            <a:r>
              <a:rPr lang="en-US" dirty="0" smtClean="0">
                <a:latin typeface="Times New Roman" panose="02020603050405020304" pitchFamily="18" charset="0"/>
              </a:rPr>
              <a:t>≠ </a:t>
            </a:r>
            <a:r>
              <a:rPr lang="en-US" i="1" dirty="0" smtClean="0">
                <a:latin typeface="Times New Roman" panose="02020603050405020304" pitchFamily="18" charset="0"/>
              </a:rPr>
              <a:t>CB</a:t>
            </a:r>
            <a:r>
              <a:rPr lang="en-US" dirty="0" smtClean="0">
                <a:latin typeface="Times New Roman" panose="02020603050405020304" pitchFamily="18" charset="0"/>
              </a:rPr>
              <a:t>, at least in general</a:t>
            </a:r>
            <a:endParaRPr lang="en-US" dirty="0" smtClean="0"/>
          </a:p>
          <a:p>
            <a:pPr lvl="1"/>
            <a:r>
              <a:rPr lang="en-US" dirty="0" smtClean="0"/>
              <a:t>Don’t assume matrices work exactly like real numbers</a:t>
            </a:r>
            <a:endParaRPr lang="en-US" dirty="0"/>
          </a:p>
          <a:p>
            <a:endParaRPr lang="en-US" dirty="0" smtClean="0"/>
          </a:p>
          <a:p>
            <a:pPr marL="0" indent="0">
              <a:buNone/>
            </a:pPr>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1556849042"/>
              </p:ext>
            </p:extLst>
          </p:nvPr>
        </p:nvGraphicFramePr>
        <p:xfrm>
          <a:off x="3606800" y="2209800"/>
          <a:ext cx="1803400" cy="736600"/>
        </p:xfrm>
        <a:graphic>
          <a:graphicData uri="http://schemas.openxmlformats.org/presentationml/2006/ole">
            <mc:AlternateContent xmlns:mc="http://schemas.openxmlformats.org/markup-compatibility/2006">
              <mc:Choice xmlns:v="urn:schemas-microsoft-com:vml" Requires="v">
                <p:oleObj spid="_x0000_s18439" name="Equation" r:id="rId3" imgW="1803240" imgH="736560" progId="Equation.DSMT4">
                  <p:embed/>
                </p:oleObj>
              </mc:Choice>
              <mc:Fallback>
                <p:oleObj name="Equation" r:id="rId3" imgW="1803240" imgH="736560" progId="Equation.DSMT4">
                  <p:embed/>
                  <p:pic>
                    <p:nvPicPr>
                      <p:cNvPr id="0" name=""/>
                      <p:cNvPicPr>
                        <a:picLocks noChangeAspect="1" noChangeArrowheads="1"/>
                      </p:cNvPicPr>
                      <p:nvPr/>
                    </p:nvPicPr>
                    <p:blipFill>
                      <a:blip r:embed="rId4"/>
                      <a:srcRect/>
                      <a:stretch>
                        <a:fillRect/>
                      </a:stretch>
                    </p:blipFill>
                    <p:spPr bwMode="auto">
                      <a:xfrm>
                        <a:off x="3606800" y="2209800"/>
                        <a:ext cx="1803400" cy="73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Footer Placeholder 4"/>
          <p:cNvSpPr>
            <a:spLocks noGrp="1"/>
          </p:cNvSpPr>
          <p:nvPr>
            <p:ph type="ftr" sz="quarter" idx="11"/>
          </p:nvPr>
        </p:nvSpPr>
        <p:spPr/>
        <p:txBody>
          <a:bodyPr/>
          <a:lstStyle/>
          <a:p>
            <a:r>
              <a:rPr lang="en-CA" smtClean="0"/>
              <a:t>Field axioms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24</a:t>
            </a:fld>
            <a:endParaRPr lang="en-CA"/>
          </a:p>
        </p:txBody>
      </p:sp>
    </p:spTree>
    <p:extLst>
      <p:ext uri="{BB962C8B-B14F-4D97-AF65-F5344CB8AC3E}">
        <p14:creationId xmlns:p14="http://schemas.microsoft.com/office/powerpoint/2010/main" val="620245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Quick review</a:t>
            </a:r>
            <a:endParaRPr lang="en-CA" dirty="0"/>
          </a:p>
        </p:txBody>
      </p:sp>
      <p:sp>
        <p:nvSpPr>
          <p:cNvPr id="3" name="Content Placeholder 2"/>
          <p:cNvSpPr>
            <a:spLocks noGrp="1"/>
          </p:cNvSpPr>
          <p:nvPr>
            <p:ph idx="1"/>
          </p:nvPr>
        </p:nvSpPr>
        <p:spPr>
          <a:xfrm>
            <a:off x="457200" y="1600200"/>
            <a:ext cx="8458200" cy="4525963"/>
          </a:xfrm>
        </p:spPr>
        <p:txBody>
          <a:bodyPr/>
          <a:lstStyle/>
          <a:p>
            <a:r>
              <a:rPr lang="en-US" dirty="0" smtClean="0"/>
              <a:t>Colloquially, you already know the field axioms:</a:t>
            </a:r>
          </a:p>
          <a:p>
            <a:pPr marL="857250" lvl="1" indent="-457200">
              <a:buFont typeface="+mj-lt"/>
              <a:buAutoNum type="arabicPeriod"/>
            </a:pPr>
            <a:r>
              <a:rPr lang="en-US" dirty="0" smtClean="0"/>
              <a:t>The sum or product of two real numbers is a real number</a:t>
            </a:r>
          </a:p>
          <a:p>
            <a:pPr marL="857250" lvl="1" indent="-457200">
              <a:buFont typeface="+mj-lt"/>
              <a:buAutoNum type="arabicPeriod"/>
            </a:pPr>
            <a:r>
              <a:rPr lang="en-US" dirty="0" smtClean="0"/>
              <a:t>You can add </a:t>
            </a:r>
            <a:r>
              <a:rPr lang="en-US" i="1" dirty="0" smtClean="0">
                <a:latin typeface="Times New Roman" panose="02020603050405020304" pitchFamily="18" charset="0"/>
              </a:rPr>
              <a:t>n</a:t>
            </a:r>
            <a:r>
              <a:rPr lang="en-US" dirty="0" smtClean="0"/>
              <a:t> real numbers in any order</a:t>
            </a:r>
          </a:p>
          <a:p>
            <a:pPr marL="857250" lvl="1" indent="-457200">
              <a:buFont typeface="+mj-lt"/>
              <a:buAutoNum type="arabicPeriod"/>
            </a:pPr>
            <a:r>
              <a:rPr lang="en-US" dirty="0"/>
              <a:t>You can </a:t>
            </a:r>
            <a:r>
              <a:rPr lang="en-US" dirty="0" smtClean="0"/>
              <a:t>multiply </a:t>
            </a:r>
            <a:r>
              <a:rPr lang="en-US" i="1" dirty="0">
                <a:latin typeface="Times New Roman" panose="02020603050405020304" pitchFamily="18" charset="0"/>
              </a:rPr>
              <a:t>n</a:t>
            </a:r>
            <a:r>
              <a:rPr lang="en-US" dirty="0"/>
              <a:t> real numbers in any order</a:t>
            </a:r>
          </a:p>
          <a:p>
            <a:pPr marL="857250" lvl="1" indent="-457200">
              <a:buFont typeface="+mj-lt"/>
              <a:buAutoNum type="arabicPeriod"/>
            </a:pPr>
            <a:r>
              <a:rPr lang="en-US" dirty="0" smtClean="0"/>
              <a:t>Multiplication distributes over addition: </a:t>
            </a:r>
            <a:r>
              <a:rPr lang="en-US" i="1" dirty="0" smtClean="0">
                <a:latin typeface="Symbol" panose="05050102010706020507" pitchFamily="18" charset="2"/>
                <a:ea typeface="Tahoma" panose="020B0604030504040204" pitchFamily="34" charset="0"/>
              </a:rPr>
              <a:t>a</a:t>
            </a:r>
            <a:r>
              <a:rPr lang="en-US" dirty="0" smtClean="0">
                <a:latin typeface="Times New Roman" panose="02020603050405020304" pitchFamily="18" charset="0"/>
                <a:ea typeface="Tahoma" panose="020B0604030504040204" pitchFamily="34" charset="0"/>
              </a:rPr>
              <a:t>(</a:t>
            </a:r>
            <a:r>
              <a:rPr lang="en-US" i="1" dirty="0" smtClean="0">
                <a:latin typeface="Symbol" panose="05050102010706020507" pitchFamily="18" charset="2"/>
                <a:ea typeface="Tahoma" panose="020B0604030504040204" pitchFamily="34" charset="0"/>
              </a:rPr>
              <a:t>b</a:t>
            </a:r>
            <a:r>
              <a:rPr lang="en-US" dirty="0" smtClean="0">
                <a:latin typeface="Times New Roman" panose="02020603050405020304" pitchFamily="18" charset="0"/>
                <a:ea typeface="Tahoma" panose="020B0604030504040204" pitchFamily="34" charset="0"/>
              </a:rPr>
              <a:t> + </a:t>
            </a:r>
            <a:r>
              <a:rPr lang="en-US" i="1" dirty="0" smtClean="0">
                <a:latin typeface="Symbol" panose="05050102010706020507" pitchFamily="18" charset="2"/>
                <a:ea typeface="Tahoma" panose="020B0604030504040204" pitchFamily="34" charset="0"/>
              </a:rPr>
              <a:t>g</a:t>
            </a:r>
            <a:r>
              <a:rPr lang="en-US" dirty="0" smtClean="0">
                <a:latin typeface="Times New Roman" panose="02020603050405020304" pitchFamily="18" charset="0"/>
                <a:ea typeface="Tahoma" panose="020B0604030504040204" pitchFamily="34" charset="0"/>
              </a:rPr>
              <a:t>) = </a:t>
            </a:r>
            <a:r>
              <a:rPr lang="en-US" i="1" dirty="0">
                <a:latin typeface="Symbol" panose="05050102010706020507" pitchFamily="18" charset="2"/>
                <a:ea typeface="Tahoma" panose="020B0604030504040204" pitchFamily="34" charset="0"/>
              </a:rPr>
              <a:t>a</a:t>
            </a:r>
            <a:r>
              <a:rPr lang="en-US" i="1" dirty="0" smtClean="0">
                <a:latin typeface="Symbol" panose="05050102010706020507" pitchFamily="18" charset="2"/>
                <a:ea typeface="Tahoma" panose="020B0604030504040204" pitchFamily="34" charset="0"/>
              </a:rPr>
              <a:t>b</a:t>
            </a:r>
            <a:r>
              <a:rPr lang="en-US" dirty="0" smtClean="0">
                <a:latin typeface="Times New Roman" panose="02020603050405020304" pitchFamily="18" charset="0"/>
                <a:ea typeface="Tahoma" panose="020B0604030504040204" pitchFamily="34" charset="0"/>
              </a:rPr>
              <a:t> </a:t>
            </a:r>
            <a:r>
              <a:rPr lang="en-US" dirty="0">
                <a:latin typeface="Times New Roman" panose="02020603050405020304" pitchFamily="18" charset="0"/>
                <a:ea typeface="Tahoma" panose="020B0604030504040204" pitchFamily="34" charset="0"/>
              </a:rPr>
              <a:t>+ </a:t>
            </a:r>
            <a:r>
              <a:rPr lang="en-US" i="1" dirty="0">
                <a:latin typeface="Symbol" panose="05050102010706020507" pitchFamily="18" charset="2"/>
                <a:ea typeface="Tahoma" panose="020B0604030504040204" pitchFamily="34" charset="0"/>
              </a:rPr>
              <a:t>a</a:t>
            </a:r>
            <a:r>
              <a:rPr lang="en-US" i="1" dirty="0" smtClean="0">
                <a:latin typeface="Symbol" panose="05050102010706020507" pitchFamily="18" charset="2"/>
                <a:ea typeface="Tahoma" panose="020B0604030504040204" pitchFamily="34" charset="0"/>
              </a:rPr>
              <a:t>g</a:t>
            </a:r>
            <a:endParaRPr lang="en-US" dirty="0" smtClean="0">
              <a:latin typeface="Times New Roman" panose="02020603050405020304" pitchFamily="18" charset="0"/>
              <a:ea typeface="Tahoma" panose="020B0604030504040204" pitchFamily="34" charset="0"/>
            </a:endParaRPr>
          </a:p>
          <a:p>
            <a:pPr marL="857250" lvl="1" indent="-457200">
              <a:buFont typeface="+mj-lt"/>
              <a:buAutoNum type="arabicPeriod"/>
            </a:pPr>
            <a:r>
              <a:rPr lang="en-US" dirty="0" smtClean="0">
                <a:latin typeface="Times New Roman" panose="02020603050405020304" pitchFamily="18" charset="0"/>
              </a:rPr>
              <a:t>0</a:t>
            </a:r>
            <a:r>
              <a:rPr lang="en-US" dirty="0" smtClean="0"/>
              <a:t> added to any real number leaves that number unchanged</a:t>
            </a:r>
          </a:p>
          <a:p>
            <a:pPr marL="857250" lvl="1" indent="-457200">
              <a:buFont typeface="+mj-lt"/>
              <a:buAutoNum type="arabicPeriod"/>
            </a:pPr>
            <a:r>
              <a:rPr lang="en-US" dirty="0" smtClean="0">
                <a:latin typeface="Times New Roman" panose="02020603050405020304" pitchFamily="18" charset="0"/>
              </a:rPr>
              <a:t>1</a:t>
            </a:r>
            <a:r>
              <a:rPr lang="en-US" dirty="0" smtClean="0"/>
              <a:t> multiplied by any real number leaves that number unchanged</a:t>
            </a:r>
          </a:p>
          <a:p>
            <a:pPr marL="857250" lvl="1" indent="-457200">
              <a:buFont typeface="+mj-lt"/>
              <a:buAutoNum type="arabicPeriod"/>
            </a:pPr>
            <a:r>
              <a:rPr lang="en-US" dirty="0" smtClean="0"/>
              <a:t>Given a real number </a:t>
            </a:r>
            <a:r>
              <a:rPr lang="en-US" i="1" dirty="0" smtClean="0">
                <a:latin typeface="Times New Roman" panose="02020603050405020304" pitchFamily="18" charset="0"/>
              </a:rPr>
              <a:t>x</a:t>
            </a:r>
            <a:r>
              <a:rPr lang="en-US" dirty="0" smtClean="0"/>
              <a:t>,  </a:t>
            </a:r>
            <a:r>
              <a:rPr lang="en-US" i="1" dirty="0" smtClean="0">
                <a:latin typeface="Times New Roman" panose="02020603050405020304" pitchFamily="18" charset="0"/>
              </a:rPr>
              <a:t>x </a:t>
            </a:r>
            <a:r>
              <a:rPr lang="en-US" dirty="0" smtClean="0">
                <a:latin typeface="Times New Roman" panose="02020603050405020304" pitchFamily="18" charset="0"/>
              </a:rPr>
              <a:t>+ (–</a:t>
            </a:r>
            <a:r>
              <a:rPr lang="en-US" i="1" dirty="0" smtClean="0">
                <a:latin typeface="Times New Roman" panose="02020603050405020304" pitchFamily="18" charset="0"/>
              </a:rPr>
              <a:t>x</a:t>
            </a:r>
            <a:r>
              <a:rPr lang="en-US" dirty="0" smtClean="0">
                <a:latin typeface="Times New Roman" panose="02020603050405020304" pitchFamily="18" charset="0"/>
              </a:rPr>
              <a:t>) = 0</a:t>
            </a:r>
          </a:p>
          <a:p>
            <a:pPr marL="857250" lvl="1" indent="-457200">
              <a:buFont typeface="+mj-lt"/>
              <a:buAutoNum type="arabicPeriod"/>
            </a:pPr>
            <a:r>
              <a:rPr lang="en-US" dirty="0"/>
              <a:t>Given a </a:t>
            </a:r>
            <a:r>
              <a:rPr lang="en-US" dirty="0" smtClean="0"/>
              <a:t>non-zero real number </a:t>
            </a:r>
            <a:r>
              <a:rPr lang="en-US" i="1" dirty="0">
                <a:latin typeface="Times New Roman" panose="02020603050405020304" pitchFamily="18" charset="0"/>
              </a:rPr>
              <a:t>x</a:t>
            </a:r>
            <a:r>
              <a:rPr lang="en-US" dirty="0"/>
              <a:t>,  </a:t>
            </a:r>
            <a:r>
              <a:rPr lang="en-US" i="1" dirty="0" err="1" smtClean="0">
                <a:latin typeface="Times New Roman" panose="02020603050405020304" pitchFamily="18" charset="0"/>
              </a:rPr>
              <a:t>x·x</a:t>
            </a:r>
            <a:r>
              <a:rPr lang="en-US" dirty="0" smtClean="0">
                <a:latin typeface="Times New Roman" panose="02020603050405020304" pitchFamily="18" charset="0"/>
              </a:rPr>
              <a:t> </a:t>
            </a:r>
            <a:r>
              <a:rPr lang="en-US" baseline="30000" dirty="0" smtClean="0">
                <a:latin typeface="Times New Roman" panose="02020603050405020304" pitchFamily="18" charset="0"/>
              </a:rPr>
              <a:t>–1</a:t>
            </a:r>
            <a:r>
              <a:rPr lang="en-US" dirty="0" smtClean="0">
                <a:latin typeface="Times New Roman" panose="02020603050405020304" pitchFamily="18" charset="0"/>
              </a:rPr>
              <a:t> </a:t>
            </a:r>
            <a:r>
              <a:rPr lang="en-US" dirty="0">
                <a:latin typeface="Times New Roman" panose="02020603050405020304" pitchFamily="18" charset="0"/>
              </a:rPr>
              <a:t>= </a:t>
            </a:r>
            <a:r>
              <a:rPr lang="en-US" dirty="0" smtClean="0">
                <a:latin typeface="Times New Roman" panose="02020603050405020304" pitchFamily="18" charset="0"/>
              </a:rPr>
              <a:t>1</a:t>
            </a:r>
            <a:endParaRPr lang="en-CA"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Field axioms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25</a:t>
            </a:fld>
            <a:endParaRPr lang="en-CA"/>
          </a:p>
        </p:txBody>
      </p:sp>
    </p:spTree>
    <p:extLst>
      <p:ext uri="{BB962C8B-B14F-4D97-AF65-F5344CB8AC3E}">
        <p14:creationId xmlns:p14="http://schemas.microsoft.com/office/powerpoint/2010/main" val="1736776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Important take-</a:t>
            </a:r>
            <a:r>
              <a:rPr lang="en-US" dirty="0" err="1" smtClean="0"/>
              <a:t>aways</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All properties  you know can be derived from a very small set of specific properties or </a:t>
            </a:r>
            <a:r>
              <a:rPr lang="en-US" i="1" dirty="0" smtClean="0"/>
              <a:t>axioms</a:t>
            </a:r>
            <a:endParaRPr lang="en-US" dirty="0" smtClean="0"/>
          </a:p>
          <a:p>
            <a:r>
              <a:rPr lang="en-US" dirty="0" smtClean="0"/>
              <a:t>All properties you know also apply to any other system that satisfy those same axioms</a:t>
            </a:r>
          </a:p>
          <a:p>
            <a:pPr lvl="1"/>
            <a:r>
              <a:rPr lang="en-US" dirty="0" smtClean="0"/>
              <a:t>Complex numbers satisfy these axioms</a:t>
            </a:r>
          </a:p>
          <a:p>
            <a:endParaRPr lang="en-US" dirty="0" smtClean="0"/>
          </a:p>
          <a:p>
            <a:r>
              <a:rPr lang="en-US" dirty="0" smtClean="0"/>
              <a:t>If any system does not satisfy even one axiom, then none of the established theorems or subsequent properties apply</a:t>
            </a:r>
          </a:p>
          <a:p>
            <a:pPr lvl="1"/>
            <a:r>
              <a:rPr lang="en-US" dirty="0" smtClean="0"/>
              <a:t>Vectors cannot be multiplied</a:t>
            </a:r>
          </a:p>
          <a:p>
            <a:pPr lvl="1"/>
            <a:r>
              <a:rPr lang="en-US" dirty="0" smtClean="0"/>
              <a:t>Square matrices can be multiplied, but in general </a:t>
            </a:r>
            <a:r>
              <a:rPr lang="en-US" i="1" dirty="0" smtClean="0">
                <a:latin typeface="Times New Roman" panose="02020603050405020304" pitchFamily="18" charset="0"/>
              </a:rPr>
              <a:t>AB</a:t>
            </a:r>
            <a:r>
              <a:rPr lang="en-US" dirty="0" smtClean="0">
                <a:latin typeface="Times New Roman" panose="02020603050405020304" pitchFamily="18" charset="0"/>
              </a:rPr>
              <a:t> ≠ </a:t>
            </a:r>
            <a:r>
              <a:rPr lang="en-US" i="1" dirty="0" smtClean="0">
                <a:latin typeface="Times New Roman" panose="02020603050405020304" pitchFamily="18" charset="0"/>
              </a:rPr>
              <a:t>BA</a:t>
            </a:r>
            <a:endParaRPr lang="en-US" dirty="0" smtClean="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Field axioms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26</a:t>
            </a:fld>
            <a:endParaRPr lang="en-CA"/>
          </a:p>
        </p:txBody>
      </p:sp>
    </p:spTree>
    <p:extLst>
      <p:ext uri="{BB962C8B-B14F-4D97-AF65-F5344CB8AC3E}">
        <p14:creationId xmlns:p14="http://schemas.microsoft.com/office/powerpoint/2010/main" val="839932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In this topic, we introduced the axioms for </a:t>
            </a:r>
            <a:r>
              <a:rPr lang="en-US" i="1" dirty="0" smtClean="0"/>
              <a:t>fields</a:t>
            </a:r>
          </a:p>
          <a:p>
            <a:pPr lvl="1"/>
            <a:r>
              <a:rPr lang="en-US" dirty="0" smtClean="0"/>
              <a:t>Eight specific properties</a:t>
            </a:r>
          </a:p>
          <a:p>
            <a:pPr lvl="1"/>
            <a:r>
              <a:rPr lang="en-US" dirty="0" smtClean="0"/>
              <a:t>The real and rational numbers satisfy these properties</a:t>
            </a:r>
          </a:p>
          <a:p>
            <a:pPr lvl="1"/>
            <a:endParaRPr lang="en-US" dirty="0"/>
          </a:p>
          <a:p>
            <a:r>
              <a:rPr lang="en-US" dirty="0" smtClean="0"/>
              <a:t>From these we deduced a number of theorems</a:t>
            </a:r>
          </a:p>
          <a:p>
            <a:pPr lvl="1"/>
            <a:r>
              <a:rPr lang="en-US" dirty="0" smtClean="0"/>
              <a:t>Theorems are true in all systems satisfying these axioms</a:t>
            </a:r>
          </a:p>
          <a:p>
            <a:pPr lvl="1"/>
            <a:r>
              <a:rPr lang="en-US" dirty="0" smtClean="0"/>
              <a:t>All these properties will also hold for complex numbers</a:t>
            </a:r>
          </a:p>
          <a:p>
            <a:pPr lvl="2"/>
            <a:r>
              <a:rPr lang="en-US" dirty="0" smtClean="0"/>
              <a:t>You will be as comfortable with complex numbers as you currently are with real numbers</a:t>
            </a:r>
          </a:p>
        </p:txBody>
      </p:sp>
      <p:sp>
        <p:nvSpPr>
          <p:cNvPr id="4" name="Footer Placeholder 3"/>
          <p:cNvSpPr>
            <a:spLocks noGrp="1"/>
          </p:cNvSpPr>
          <p:nvPr>
            <p:ph type="ftr" sz="quarter" idx="11"/>
          </p:nvPr>
        </p:nvSpPr>
        <p:spPr/>
        <p:txBody>
          <a:bodyPr/>
          <a:lstStyle/>
          <a:p>
            <a:r>
              <a:rPr lang="en-CA" smtClean="0"/>
              <a:t>Field axioms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27</a:t>
            </a:fld>
            <a:endParaRPr lang="en-CA"/>
          </a:p>
        </p:txBody>
      </p:sp>
    </p:spTree>
    <p:extLst>
      <p:ext uri="{BB962C8B-B14F-4D97-AF65-F5344CB8AC3E}">
        <p14:creationId xmlns:p14="http://schemas.microsoft.com/office/powerpoint/2010/main" val="65413600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References</a:t>
            </a:r>
            <a:endParaRPr lang="en-CA" dirty="0"/>
          </a:p>
        </p:txBody>
      </p:sp>
      <p:sp>
        <p:nvSpPr>
          <p:cNvPr id="3" name="Content Placeholder 2"/>
          <p:cNvSpPr>
            <a:spLocks noGrp="1"/>
          </p:cNvSpPr>
          <p:nvPr>
            <p:ph idx="1"/>
          </p:nvPr>
        </p:nvSpPr>
        <p:spPr/>
        <p:txBody>
          <a:bodyPr>
            <a:normAutofit/>
          </a:bodyPr>
          <a:lstStyle/>
          <a:p>
            <a:pPr marL="0" indent="0">
              <a:buNone/>
            </a:pPr>
            <a:r>
              <a:rPr lang="en-CA" sz="1800" dirty="0"/>
              <a:t>[1]	</a:t>
            </a:r>
            <a:r>
              <a:rPr lang="en-CA" sz="1800" dirty="0" smtClean="0"/>
              <a:t>https://en.wikipedia.org/wiki/Field_(mathematics)</a:t>
            </a:r>
          </a:p>
          <a:p>
            <a:pPr marL="0" indent="0">
              <a:buNone/>
            </a:pPr>
            <a:r>
              <a:rPr lang="en-US" sz="1800" dirty="0" smtClean="0"/>
              <a:t>[2]	http://www.math.ubc.ca/~feldman/m320/fields.pdf</a:t>
            </a:r>
            <a:endParaRPr lang="en-CA" sz="1800" dirty="0"/>
          </a:p>
        </p:txBody>
      </p:sp>
      <p:sp>
        <p:nvSpPr>
          <p:cNvPr id="4" name="Footer Placeholder 3"/>
          <p:cNvSpPr>
            <a:spLocks noGrp="1"/>
          </p:cNvSpPr>
          <p:nvPr>
            <p:ph type="ftr" sz="quarter" idx="11"/>
          </p:nvPr>
        </p:nvSpPr>
        <p:spPr/>
        <p:txBody>
          <a:bodyPr/>
          <a:lstStyle/>
          <a:p>
            <a:r>
              <a:rPr lang="en-CA" smtClean="0"/>
              <a:t>Field axioms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28</a:t>
            </a:fld>
            <a:endParaRPr lang="en-CA"/>
          </a:p>
        </p:txBody>
      </p:sp>
    </p:spTree>
    <p:extLst>
      <p:ext uri="{BB962C8B-B14F-4D97-AF65-F5344CB8AC3E}">
        <p14:creationId xmlns:p14="http://schemas.microsoft.com/office/powerpoint/2010/main" val="174046297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Acknowledgments</a:t>
            </a:r>
            <a:endParaRPr lang="en-CA" dirty="0"/>
          </a:p>
        </p:txBody>
      </p:sp>
      <p:sp>
        <p:nvSpPr>
          <p:cNvPr id="3" name="Content Placeholder 2"/>
          <p:cNvSpPr>
            <a:spLocks noGrp="1"/>
          </p:cNvSpPr>
          <p:nvPr>
            <p:ph idx="1"/>
          </p:nvPr>
        </p:nvSpPr>
        <p:spPr/>
        <p:txBody>
          <a:bodyPr>
            <a:normAutofit/>
          </a:bodyPr>
          <a:lstStyle/>
          <a:p>
            <a:pPr marL="0" indent="0">
              <a:buNone/>
            </a:pPr>
            <a:r>
              <a:rPr lang="en-CA" sz="1800" dirty="0"/>
              <a:t>Mariah De </a:t>
            </a:r>
            <a:r>
              <a:rPr lang="en-CA" sz="1800" dirty="0" smtClean="0"/>
              <a:t>Torres and Sherry Elizabeth </a:t>
            </a:r>
            <a:r>
              <a:rPr lang="en-CA" sz="1800" smtClean="0"/>
              <a:t>Robinson.</a:t>
            </a:r>
            <a:endParaRPr lang="en-CA" sz="1800" dirty="0"/>
          </a:p>
        </p:txBody>
      </p:sp>
      <p:sp>
        <p:nvSpPr>
          <p:cNvPr id="4" name="Footer Placeholder 3"/>
          <p:cNvSpPr>
            <a:spLocks noGrp="1"/>
          </p:cNvSpPr>
          <p:nvPr>
            <p:ph type="ftr" sz="quarter" idx="11"/>
          </p:nvPr>
        </p:nvSpPr>
        <p:spPr/>
        <p:txBody>
          <a:bodyPr/>
          <a:lstStyle/>
          <a:p>
            <a:r>
              <a:rPr lang="en-CA" smtClean="0"/>
              <a:t>Field axioms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29</a:t>
            </a:fld>
            <a:endParaRPr lang="en-CA"/>
          </a:p>
        </p:txBody>
      </p:sp>
    </p:spTree>
    <p:extLst>
      <p:ext uri="{BB962C8B-B14F-4D97-AF65-F5344CB8AC3E}">
        <p14:creationId xmlns:p14="http://schemas.microsoft.com/office/powerpoint/2010/main" val="88679559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Colophon </a:t>
            </a:r>
          </a:p>
        </p:txBody>
      </p:sp>
      <p:sp>
        <p:nvSpPr>
          <p:cNvPr id="3" name="Content Placeholder 2"/>
          <p:cNvSpPr>
            <a:spLocks noGrp="1"/>
          </p:cNvSpPr>
          <p:nvPr>
            <p:ph idx="1"/>
          </p:nvPr>
        </p:nvSpPr>
        <p:spPr/>
        <p:txBody>
          <a:bodyPr>
            <a:normAutofit/>
          </a:bodyPr>
          <a:lstStyle/>
          <a:p>
            <a:pPr marL="0" indent="0">
              <a:buNone/>
            </a:pPr>
            <a:r>
              <a:rPr lang="en-CA" sz="1800" dirty="0" smtClean="0"/>
              <a:t>These slides were prepared using the Cambria typeface. Mathematical equations use </a:t>
            </a:r>
            <a:r>
              <a:rPr lang="en-CA" sz="1800" dirty="0" smtClean="0">
                <a:latin typeface="Times New Roman" panose="02020603050405020304" pitchFamily="18" charset="0"/>
              </a:rPr>
              <a:t>Times New Roman</a:t>
            </a:r>
            <a:r>
              <a:rPr lang="en-CA" sz="1800" dirty="0" smtClean="0"/>
              <a:t>, and source code is presented using </a:t>
            </a:r>
            <a:r>
              <a:rPr lang="en-CA" sz="1800" dirty="0" smtClean="0">
                <a:latin typeface="Consolas" panose="020B0609020204030204" pitchFamily="49" charset="0"/>
                <a:cs typeface="Consolas" panose="020B0609020204030204" pitchFamily="49" charset="0"/>
              </a:rPr>
              <a:t>Consolas</a:t>
            </a:r>
            <a:r>
              <a:rPr lang="en-CA" sz="1800" dirty="0" smtClean="0"/>
              <a:t>.</a:t>
            </a:r>
          </a:p>
          <a:p>
            <a:pPr marL="0" indent="0">
              <a:buNone/>
            </a:pPr>
            <a:endParaRPr lang="en-CA" sz="1800" dirty="0" smtClean="0"/>
          </a:p>
          <a:p>
            <a:pPr marL="0" indent="0">
              <a:buNone/>
            </a:pPr>
            <a:r>
              <a:rPr lang="en-CA" sz="1800" dirty="0" smtClean="0"/>
              <a:t>The </a:t>
            </a:r>
            <a:r>
              <a:rPr lang="en-CA" sz="1800" dirty="0"/>
              <a:t>photographs of </a:t>
            </a:r>
            <a:r>
              <a:rPr lang="en-CA" sz="1800" dirty="0" smtClean="0"/>
              <a:t>flowers and a monarch butter appearing </a:t>
            </a:r>
            <a:r>
              <a:rPr lang="en-CA" sz="1800" dirty="0"/>
              <a:t>on the title slide and accenting the top of each other slide were taken at the Royal Botanical Gardens </a:t>
            </a:r>
            <a:r>
              <a:rPr lang="en-CA" sz="1800" dirty="0" smtClean="0"/>
              <a:t>in October of 2017 by </a:t>
            </a:r>
            <a:r>
              <a:rPr lang="en-CA" sz="1800" dirty="0"/>
              <a:t>Douglas Wilhelm Harder. Please see</a:t>
            </a:r>
          </a:p>
          <a:p>
            <a:pPr marL="0" indent="0" algn="ctr">
              <a:buNone/>
            </a:pPr>
            <a:r>
              <a:rPr lang="en-CA" sz="1800" dirty="0"/>
              <a:t>https://www.rbg.ca/</a:t>
            </a:r>
          </a:p>
          <a:p>
            <a:pPr marL="0" indent="0">
              <a:buNone/>
            </a:pPr>
            <a:r>
              <a:rPr lang="en-CA" sz="1800" dirty="0" smtClean="0"/>
              <a:t>for </a:t>
            </a:r>
            <a:r>
              <a:rPr lang="en-CA" sz="1800" dirty="0"/>
              <a:t>more information.</a:t>
            </a:r>
          </a:p>
        </p:txBody>
      </p:sp>
      <p:pic>
        <p:nvPicPr>
          <p:cNvPr id="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35897" y="4538542"/>
            <a:ext cx="3240360" cy="216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10400" y="3733800"/>
            <a:ext cx="1981200" cy="2967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7773" y="4568054"/>
            <a:ext cx="335742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CA" smtClean="0"/>
              <a:t>Field axioms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30</a:t>
            </a:fld>
            <a:endParaRPr lang="en-CA"/>
          </a:p>
        </p:txBody>
      </p:sp>
    </p:spTree>
    <p:extLst>
      <p:ext uri="{BB962C8B-B14F-4D97-AF65-F5344CB8AC3E}">
        <p14:creationId xmlns:p14="http://schemas.microsoft.com/office/powerpoint/2010/main" val="113158535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Disclaimer</a:t>
            </a:r>
          </a:p>
        </p:txBody>
      </p:sp>
      <p:sp>
        <p:nvSpPr>
          <p:cNvPr id="3" name="Content Placeholder 2"/>
          <p:cNvSpPr>
            <a:spLocks noGrp="1"/>
          </p:cNvSpPr>
          <p:nvPr>
            <p:ph idx="1"/>
          </p:nvPr>
        </p:nvSpPr>
        <p:spPr/>
        <p:txBody>
          <a:bodyPr/>
          <a:lstStyle/>
          <a:p>
            <a:pPr marL="0" indent="0" algn="just">
              <a:buNone/>
            </a:pPr>
            <a:r>
              <a:rPr lang="en-CA" dirty="0"/>
              <a:t>These slides are provided for the </a:t>
            </a:r>
            <a:r>
              <a:rPr lang="en-CA" cap="small" smtClean="0"/>
              <a:t>ne</a:t>
            </a:r>
            <a:r>
              <a:rPr lang="en-CA" smtClean="0"/>
              <a:t> 112 </a:t>
            </a:r>
            <a:r>
              <a:rPr lang="en-CA" i="1" dirty="0" smtClean="0"/>
              <a:t>Linear algebra for nanotechnology engineering</a:t>
            </a:r>
            <a:r>
              <a:rPr lang="en-CA" dirty="0" smtClean="0"/>
              <a:t> course taught at the University of Waterloo. </a:t>
            </a:r>
            <a:r>
              <a:rPr lang="en-CA" dirty="0"/>
              <a:t>The material in it reflects the authors’ best judgment in light of the information available to them at the time of preparation. Any reliance on these course slides by any party for any other purpose are the responsibility of such parties. The authors accept no responsibility for damages, if any, suffered by any party as a result of decisions made or actions based on these course slides for any other purpose than that for which it was intended.</a:t>
            </a:r>
          </a:p>
          <a:p>
            <a:pPr marL="0" indent="0">
              <a:buNone/>
            </a:pPr>
            <a:endParaRPr lang="en-CA" dirty="0"/>
          </a:p>
        </p:txBody>
      </p:sp>
      <p:sp>
        <p:nvSpPr>
          <p:cNvPr id="4" name="Footer Placeholder 3"/>
          <p:cNvSpPr>
            <a:spLocks noGrp="1"/>
          </p:cNvSpPr>
          <p:nvPr>
            <p:ph type="ftr" sz="quarter" idx="11"/>
          </p:nvPr>
        </p:nvSpPr>
        <p:spPr/>
        <p:txBody>
          <a:bodyPr/>
          <a:lstStyle/>
          <a:p>
            <a:r>
              <a:rPr lang="en-CA" smtClean="0"/>
              <a:t>Field axioms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31</a:t>
            </a:fld>
            <a:endParaRPr lang="en-CA"/>
          </a:p>
        </p:txBody>
      </p:sp>
    </p:spTree>
    <p:extLst>
      <p:ext uri="{BB962C8B-B14F-4D97-AF65-F5344CB8AC3E}">
        <p14:creationId xmlns:p14="http://schemas.microsoft.com/office/powerpoint/2010/main" val="427249707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4513</TotalTime>
  <Words>1373</Words>
  <Application>Microsoft Office PowerPoint</Application>
  <PresentationFormat>On-screen Show (4:3)</PresentationFormat>
  <Paragraphs>444</Paragraphs>
  <Slides>31</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31</vt:i4>
      </vt:variant>
    </vt:vector>
  </HeadingPairs>
  <TitlesOfParts>
    <vt:vector size="33" baseType="lpstr">
      <vt:lpstr>Office Theme</vt:lpstr>
      <vt:lpstr>Equation</vt:lpstr>
      <vt:lpstr>1.6.1 Field axioms</vt:lpstr>
      <vt:lpstr>Introduction</vt:lpstr>
      <vt:lpstr>Properties of the real numbers</vt:lpstr>
      <vt:lpstr>Properties of the real numbers</vt:lpstr>
      <vt:lpstr>Generalizations of the real numbers</vt:lpstr>
      <vt:lpstr>Other fields</vt:lpstr>
      <vt:lpstr>Other examples</vt:lpstr>
      <vt:lpstr>Other examples</vt:lpstr>
      <vt:lpstr>Other non-examples</vt:lpstr>
      <vt:lpstr>Other non-examples</vt:lpstr>
      <vt:lpstr>Other properties of fields</vt:lpstr>
      <vt:lpstr>Other properties of fields</vt:lpstr>
      <vt:lpstr>Other properties of fields</vt:lpstr>
      <vt:lpstr>Why the axiomatic approach?</vt:lpstr>
      <vt:lpstr>Some definitions</vt:lpstr>
      <vt:lpstr>Why the axiomatic approach?</vt:lpstr>
      <vt:lpstr>Why the axiomatic approach?</vt:lpstr>
      <vt:lpstr>Why the axiomatic approach?</vt:lpstr>
      <vt:lpstr>Why the axiomatic approach?</vt:lpstr>
      <vt:lpstr>Why the axiomatic approach?</vt:lpstr>
      <vt:lpstr>Why the axiomatic approach?</vt:lpstr>
      <vt:lpstr>Why the axiomatic approach?</vt:lpstr>
      <vt:lpstr>Why the axiomatic approach?</vt:lpstr>
      <vt:lpstr>Why the axiomatic approach?</vt:lpstr>
      <vt:lpstr>Quick review</vt:lpstr>
      <vt:lpstr>Important take-aways</vt:lpstr>
      <vt:lpstr>Summary</vt:lpstr>
      <vt:lpstr>References</vt:lpstr>
      <vt:lpstr>Acknowledgments</vt:lpstr>
      <vt:lpstr>Colophon </vt:lpstr>
      <vt:lpstr>Disclaimer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Wilhelm Harder</dc:creator>
  <cp:lastModifiedBy>Douglas Wilhelm Harder</cp:lastModifiedBy>
  <cp:revision>61</cp:revision>
  <dcterms:created xsi:type="dcterms:W3CDTF">2020-04-30T19:27:29Z</dcterms:created>
  <dcterms:modified xsi:type="dcterms:W3CDTF">2020-09-24T00:21:55Z</dcterms:modified>
</cp:coreProperties>
</file>